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89" r:id="rId2"/>
    <p:sldId id="293" r:id="rId3"/>
    <p:sldId id="294" r:id="rId4"/>
    <p:sldId id="295" r:id="rId5"/>
    <p:sldId id="296" r:id="rId6"/>
    <p:sldId id="297" r:id="rId7"/>
    <p:sldId id="298" r:id="rId8"/>
    <p:sldId id="299" r:id="rId9"/>
    <p:sldId id="301" r:id="rId10"/>
    <p:sldId id="302" r:id="rId11"/>
    <p:sldId id="303" r:id="rId12"/>
    <p:sldId id="304" r:id="rId13"/>
    <p:sldId id="344" r:id="rId14"/>
    <p:sldId id="305" r:id="rId15"/>
    <p:sldId id="306" r:id="rId16"/>
    <p:sldId id="307" r:id="rId17"/>
    <p:sldId id="308" r:id="rId18"/>
    <p:sldId id="309" r:id="rId19"/>
    <p:sldId id="342" r:id="rId20"/>
    <p:sldId id="343" r:id="rId21"/>
    <p:sldId id="346" r:id="rId22"/>
    <p:sldId id="350" r:id="rId23"/>
    <p:sldId id="310" r:id="rId24"/>
    <p:sldId id="317" r:id="rId25"/>
    <p:sldId id="319" r:id="rId26"/>
    <p:sldId id="321" r:id="rId27"/>
    <p:sldId id="322" r:id="rId28"/>
    <p:sldId id="340" r:id="rId29"/>
    <p:sldId id="311" r:id="rId30"/>
    <p:sldId id="313" r:id="rId31"/>
    <p:sldId id="314" r:id="rId32"/>
    <p:sldId id="315" r:id="rId33"/>
    <p:sldId id="316" r:id="rId34"/>
    <p:sldId id="339" r:id="rId35"/>
    <p:sldId id="318" r:id="rId36"/>
    <p:sldId id="324" r:id="rId37"/>
    <p:sldId id="327" r:id="rId38"/>
    <p:sldId id="325" r:id="rId39"/>
    <p:sldId id="326" r:id="rId40"/>
    <p:sldId id="328" r:id="rId41"/>
    <p:sldId id="345" r:id="rId42"/>
    <p:sldId id="330" r:id="rId43"/>
    <p:sldId id="332" r:id="rId44"/>
    <p:sldId id="331" r:id="rId45"/>
    <p:sldId id="341" r:id="rId46"/>
    <p:sldId id="334" r:id="rId47"/>
    <p:sldId id="335" r:id="rId48"/>
    <p:sldId id="336" r:id="rId49"/>
    <p:sldId id="337" r:id="rId50"/>
    <p:sldId id="338" r:id="rId51"/>
    <p:sldId id="347" r:id="rId52"/>
    <p:sldId id="348" r:id="rId53"/>
    <p:sldId id="351" r:id="rId54"/>
    <p:sldId id="354" r:id="rId55"/>
    <p:sldId id="355" r:id="rId56"/>
    <p:sldId id="356" r:id="rId57"/>
    <p:sldId id="357" r:id="rId58"/>
    <p:sldId id="352" r:id="rId59"/>
    <p:sldId id="353"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B0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94125" autoAdjust="0"/>
  </p:normalViewPr>
  <p:slideViewPr>
    <p:cSldViewPr snapToGrid="0">
      <p:cViewPr varScale="1">
        <p:scale>
          <a:sx n="77" d="100"/>
          <a:sy n="77" d="100"/>
        </p:scale>
        <p:origin x="93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CEB6A5-DE11-460B-B50B-8C7C3E70008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9F9C72F-6F5C-4D27-B751-34237D67BC0B}">
      <dgm:prSet/>
      <dgm:spPr/>
      <dgm:t>
        <a:bodyPr/>
        <a:lstStyle/>
        <a:p>
          <a:pPr>
            <a:lnSpc>
              <a:spcPct val="100000"/>
            </a:lnSpc>
          </a:pPr>
          <a:r>
            <a:rPr lang="en-US" dirty="0"/>
            <a:t>No human interaction in traditional computer gaming</a:t>
          </a:r>
        </a:p>
      </dgm:t>
    </dgm:pt>
    <dgm:pt modelId="{FEFFF838-82B2-4CC8-BCE1-736BFC174983}" type="parTrans" cxnId="{EA2E34EB-9000-460E-9E38-1B9E81DBE8C8}">
      <dgm:prSet/>
      <dgm:spPr/>
      <dgm:t>
        <a:bodyPr/>
        <a:lstStyle/>
        <a:p>
          <a:endParaRPr lang="en-US"/>
        </a:p>
      </dgm:t>
    </dgm:pt>
    <dgm:pt modelId="{62E133B7-45B0-4B47-8EE3-E8A2E06922EB}" type="sibTrans" cxnId="{EA2E34EB-9000-460E-9E38-1B9E81DBE8C8}">
      <dgm:prSet/>
      <dgm:spPr/>
      <dgm:t>
        <a:bodyPr/>
        <a:lstStyle/>
        <a:p>
          <a:endParaRPr lang="en-US"/>
        </a:p>
      </dgm:t>
    </dgm:pt>
    <dgm:pt modelId="{050DE179-199F-40B6-9B22-EAA0E171355B}">
      <dgm:prSet/>
      <dgm:spPr/>
      <dgm:t>
        <a:bodyPr/>
        <a:lstStyle/>
        <a:p>
          <a:pPr>
            <a:lnSpc>
              <a:spcPct val="100000"/>
            </a:lnSpc>
          </a:pPr>
          <a:r>
            <a:rPr lang="en-US"/>
            <a:t>Issues on social dynamics and physical health</a:t>
          </a:r>
        </a:p>
      </dgm:t>
    </dgm:pt>
    <dgm:pt modelId="{7D1E6471-9DEC-41E0-9368-F92EBFC8B35E}" type="parTrans" cxnId="{4ED9E10A-D2C9-45AC-A162-7B891EE04198}">
      <dgm:prSet/>
      <dgm:spPr/>
      <dgm:t>
        <a:bodyPr/>
        <a:lstStyle/>
        <a:p>
          <a:endParaRPr lang="en-US"/>
        </a:p>
      </dgm:t>
    </dgm:pt>
    <dgm:pt modelId="{2C118E4D-5A51-4CE4-BC0C-B5F7DF92CD7A}" type="sibTrans" cxnId="{4ED9E10A-D2C9-45AC-A162-7B891EE04198}">
      <dgm:prSet/>
      <dgm:spPr/>
      <dgm:t>
        <a:bodyPr/>
        <a:lstStyle/>
        <a:p>
          <a:endParaRPr lang="en-US"/>
        </a:p>
      </dgm:t>
    </dgm:pt>
    <dgm:pt modelId="{1F36744B-9509-4E74-A577-8040B4518D96}">
      <dgm:prSet/>
      <dgm:spPr/>
      <dgm:t>
        <a:bodyPr/>
        <a:lstStyle/>
        <a:p>
          <a:pPr>
            <a:lnSpc>
              <a:spcPct val="100000"/>
            </a:lnSpc>
          </a:pPr>
          <a:r>
            <a:rPr lang="en-US"/>
            <a:t>Traditional physical games require the presence of another player</a:t>
          </a:r>
        </a:p>
      </dgm:t>
    </dgm:pt>
    <dgm:pt modelId="{F38D8E3F-1985-43B2-A1DA-E2976B6DAEF0}" type="parTrans" cxnId="{9C988BB6-3800-4640-8C23-E48621FB5FD4}">
      <dgm:prSet/>
      <dgm:spPr/>
      <dgm:t>
        <a:bodyPr/>
        <a:lstStyle/>
        <a:p>
          <a:endParaRPr lang="en-US"/>
        </a:p>
      </dgm:t>
    </dgm:pt>
    <dgm:pt modelId="{E0B2E42C-D7B0-4C26-931B-E4072AFF7AD1}" type="sibTrans" cxnId="{9C988BB6-3800-4640-8C23-E48621FB5FD4}">
      <dgm:prSet/>
      <dgm:spPr/>
      <dgm:t>
        <a:bodyPr/>
        <a:lstStyle/>
        <a:p>
          <a:endParaRPr lang="en-US"/>
        </a:p>
      </dgm:t>
    </dgm:pt>
    <dgm:pt modelId="{6A725EA2-B338-4C1B-BCC4-F1E34F10DBE8}" type="pres">
      <dgm:prSet presAssocID="{72CEB6A5-DE11-460B-B50B-8C7C3E700087}" presName="root" presStyleCnt="0">
        <dgm:presLayoutVars>
          <dgm:dir/>
          <dgm:resizeHandles val="exact"/>
        </dgm:presLayoutVars>
      </dgm:prSet>
      <dgm:spPr/>
    </dgm:pt>
    <dgm:pt modelId="{94D595DC-6288-4B64-B007-90C4E3BF6AED}" type="pres">
      <dgm:prSet presAssocID="{B9F9C72F-6F5C-4D27-B751-34237D67BC0B}" presName="compNode" presStyleCnt="0"/>
      <dgm:spPr/>
    </dgm:pt>
    <dgm:pt modelId="{936CC59E-694B-462E-A192-DA17A091F3C6}" type="pres">
      <dgm:prSet presAssocID="{B9F9C72F-6F5C-4D27-B751-34237D67BC0B}" presName="bgRect" presStyleLbl="bgShp" presStyleIdx="0" presStyleCnt="3"/>
      <dgm:spPr/>
    </dgm:pt>
    <dgm:pt modelId="{3E4E0A24-DB86-45A0-AB21-67EC97479EE3}" type="pres">
      <dgm:prSet presAssocID="{B9F9C72F-6F5C-4D27-B751-34237D67BC0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munications"/>
        </a:ext>
      </dgm:extLst>
    </dgm:pt>
    <dgm:pt modelId="{3D5CEE03-23B0-41A9-ACB6-11D656FD6D74}" type="pres">
      <dgm:prSet presAssocID="{B9F9C72F-6F5C-4D27-B751-34237D67BC0B}" presName="spaceRect" presStyleCnt="0"/>
      <dgm:spPr/>
    </dgm:pt>
    <dgm:pt modelId="{6D4E45C1-2616-43D9-930B-EBDA3FD88A46}" type="pres">
      <dgm:prSet presAssocID="{B9F9C72F-6F5C-4D27-B751-34237D67BC0B}" presName="parTx" presStyleLbl="revTx" presStyleIdx="0" presStyleCnt="3">
        <dgm:presLayoutVars>
          <dgm:chMax val="0"/>
          <dgm:chPref val="0"/>
        </dgm:presLayoutVars>
      </dgm:prSet>
      <dgm:spPr/>
    </dgm:pt>
    <dgm:pt modelId="{B821B229-6B4E-451C-AF52-D9A44EDF6E8E}" type="pres">
      <dgm:prSet presAssocID="{62E133B7-45B0-4B47-8EE3-E8A2E06922EB}" presName="sibTrans" presStyleCnt="0"/>
      <dgm:spPr/>
    </dgm:pt>
    <dgm:pt modelId="{9A358ADC-99AB-4927-B3AD-171EE8321723}" type="pres">
      <dgm:prSet presAssocID="{050DE179-199F-40B6-9B22-EAA0E171355B}" presName="compNode" presStyleCnt="0"/>
      <dgm:spPr/>
    </dgm:pt>
    <dgm:pt modelId="{E280DB44-267A-4B3E-9014-B7DA730F5B5E}" type="pres">
      <dgm:prSet presAssocID="{050DE179-199F-40B6-9B22-EAA0E171355B}" presName="bgRect" presStyleLbl="bgShp" presStyleIdx="1" presStyleCnt="3"/>
      <dgm:spPr/>
    </dgm:pt>
    <dgm:pt modelId="{40D674D7-BBEB-4182-A4D1-994DB29616C4}" type="pres">
      <dgm:prSet presAssocID="{050DE179-199F-40B6-9B22-EAA0E171355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lth"/>
        </a:ext>
      </dgm:extLst>
    </dgm:pt>
    <dgm:pt modelId="{605622CB-EB94-4796-A626-DD02BB197FEA}" type="pres">
      <dgm:prSet presAssocID="{050DE179-199F-40B6-9B22-EAA0E171355B}" presName="spaceRect" presStyleCnt="0"/>
      <dgm:spPr/>
    </dgm:pt>
    <dgm:pt modelId="{CDF1118A-CFF7-44B9-BF6E-A85FC84C98AC}" type="pres">
      <dgm:prSet presAssocID="{050DE179-199F-40B6-9B22-EAA0E171355B}" presName="parTx" presStyleLbl="revTx" presStyleIdx="1" presStyleCnt="3">
        <dgm:presLayoutVars>
          <dgm:chMax val="0"/>
          <dgm:chPref val="0"/>
        </dgm:presLayoutVars>
      </dgm:prSet>
      <dgm:spPr/>
    </dgm:pt>
    <dgm:pt modelId="{139AC1A6-A97F-47E1-BECA-A3705F1D1293}" type="pres">
      <dgm:prSet presAssocID="{2C118E4D-5A51-4CE4-BC0C-B5F7DF92CD7A}" presName="sibTrans" presStyleCnt="0"/>
      <dgm:spPr/>
    </dgm:pt>
    <dgm:pt modelId="{4F917D5A-2FE9-45CD-BE49-A5114B1602D5}" type="pres">
      <dgm:prSet presAssocID="{1F36744B-9509-4E74-A577-8040B4518D96}" presName="compNode" presStyleCnt="0"/>
      <dgm:spPr/>
    </dgm:pt>
    <dgm:pt modelId="{59A5F13F-8C17-40BC-82AA-E024AEC27F92}" type="pres">
      <dgm:prSet presAssocID="{1F36744B-9509-4E74-A577-8040B4518D96}" presName="bgRect" presStyleLbl="bgShp" presStyleIdx="2" presStyleCnt="3"/>
      <dgm:spPr/>
    </dgm:pt>
    <dgm:pt modelId="{C41E8B28-A9CC-46B9-93C9-2C422A295759}" type="pres">
      <dgm:prSet presAssocID="{1F36744B-9509-4E74-A577-8040B4518D9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lay"/>
        </a:ext>
      </dgm:extLst>
    </dgm:pt>
    <dgm:pt modelId="{283F867D-705A-41E5-B3FE-E0F0E7807B77}" type="pres">
      <dgm:prSet presAssocID="{1F36744B-9509-4E74-A577-8040B4518D96}" presName="spaceRect" presStyleCnt="0"/>
      <dgm:spPr/>
    </dgm:pt>
    <dgm:pt modelId="{0933EE2F-269D-42F4-A631-3A49C7D7C5CA}" type="pres">
      <dgm:prSet presAssocID="{1F36744B-9509-4E74-A577-8040B4518D96}" presName="parTx" presStyleLbl="revTx" presStyleIdx="2" presStyleCnt="3">
        <dgm:presLayoutVars>
          <dgm:chMax val="0"/>
          <dgm:chPref val="0"/>
        </dgm:presLayoutVars>
      </dgm:prSet>
      <dgm:spPr/>
    </dgm:pt>
  </dgm:ptLst>
  <dgm:cxnLst>
    <dgm:cxn modelId="{4ED9E10A-D2C9-45AC-A162-7B891EE04198}" srcId="{72CEB6A5-DE11-460B-B50B-8C7C3E700087}" destId="{050DE179-199F-40B6-9B22-EAA0E171355B}" srcOrd="1" destOrd="0" parTransId="{7D1E6471-9DEC-41E0-9368-F92EBFC8B35E}" sibTransId="{2C118E4D-5A51-4CE4-BC0C-B5F7DF92CD7A}"/>
    <dgm:cxn modelId="{96C4B61C-31AE-4E14-BD61-F8C9E809EDF6}" type="presOf" srcId="{72CEB6A5-DE11-460B-B50B-8C7C3E700087}" destId="{6A725EA2-B338-4C1B-BCC4-F1E34F10DBE8}" srcOrd="0" destOrd="0" presId="urn:microsoft.com/office/officeart/2018/2/layout/IconVerticalSolidList"/>
    <dgm:cxn modelId="{EFD73560-0E53-4D83-9705-4FBC1D47694C}" type="presOf" srcId="{1F36744B-9509-4E74-A577-8040B4518D96}" destId="{0933EE2F-269D-42F4-A631-3A49C7D7C5CA}" srcOrd="0" destOrd="0" presId="urn:microsoft.com/office/officeart/2018/2/layout/IconVerticalSolidList"/>
    <dgm:cxn modelId="{9C988BB6-3800-4640-8C23-E48621FB5FD4}" srcId="{72CEB6A5-DE11-460B-B50B-8C7C3E700087}" destId="{1F36744B-9509-4E74-A577-8040B4518D96}" srcOrd="2" destOrd="0" parTransId="{F38D8E3F-1985-43B2-A1DA-E2976B6DAEF0}" sibTransId="{E0B2E42C-D7B0-4C26-931B-E4072AFF7AD1}"/>
    <dgm:cxn modelId="{BE2541D4-FF1C-4FD5-B561-1BF37ADCC072}" type="presOf" srcId="{B9F9C72F-6F5C-4D27-B751-34237D67BC0B}" destId="{6D4E45C1-2616-43D9-930B-EBDA3FD88A46}" srcOrd="0" destOrd="0" presId="urn:microsoft.com/office/officeart/2018/2/layout/IconVerticalSolidList"/>
    <dgm:cxn modelId="{EA2E34EB-9000-460E-9E38-1B9E81DBE8C8}" srcId="{72CEB6A5-DE11-460B-B50B-8C7C3E700087}" destId="{B9F9C72F-6F5C-4D27-B751-34237D67BC0B}" srcOrd="0" destOrd="0" parTransId="{FEFFF838-82B2-4CC8-BCE1-736BFC174983}" sibTransId="{62E133B7-45B0-4B47-8EE3-E8A2E06922EB}"/>
    <dgm:cxn modelId="{9E976EF9-2442-44BE-B292-EBF4EE78BB47}" type="presOf" srcId="{050DE179-199F-40B6-9B22-EAA0E171355B}" destId="{CDF1118A-CFF7-44B9-BF6E-A85FC84C98AC}" srcOrd="0" destOrd="0" presId="urn:microsoft.com/office/officeart/2018/2/layout/IconVerticalSolidList"/>
    <dgm:cxn modelId="{6D651CCA-7DFA-4754-BB0D-5E5B876BD89E}" type="presParOf" srcId="{6A725EA2-B338-4C1B-BCC4-F1E34F10DBE8}" destId="{94D595DC-6288-4B64-B007-90C4E3BF6AED}" srcOrd="0" destOrd="0" presId="urn:microsoft.com/office/officeart/2018/2/layout/IconVerticalSolidList"/>
    <dgm:cxn modelId="{1A3BE648-4895-4D14-BD7D-5164859878CE}" type="presParOf" srcId="{94D595DC-6288-4B64-B007-90C4E3BF6AED}" destId="{936CC59E-694B-462E-A192-DA17A091F3C6}" srcOrd="0" destOrd="0" presId="urn:microsoft.com/office/officeart/2018/2/layout/IconVerticalSolidList"/>
    <dgm:cxn modelId="{D7791F8B-E419-4B6C-8B38-DE2723D1750E}" type="presParOf" srcId="{94D595DC-6288-4B64-B007-90C4E3BF6AED}" destId="{3E4E0A24-DB86-45A0-AB21-67EC97479EE3}" srcOrd="1" destOrd="0" presId="urn:microsoft.com/office/officeart/2018/2/layout/IconVerticalSolidList"/>
    <dgm:cxn modelId="{3D0385C5-82BE-44BF-AE0B-0F5BDB502368}" type="presParOf" srcId="{94D595DC-6288-4B64-B007-90C4E3BF6AED}" destId="{3D5CEE03-23B0-41A9-ACB6-11D656FD6D74}" srcOrd="2" destOrd="0" presId="urn:microsoft.com/office/officeart/2018/2/layout/IconVerticalSolidList"/>
    <dgm:cxn modelId="{2A125301-FCF3-427F-ACB1-0B08099D7BF4}" type="presParOf" srcId="{94D595DC-6288-4B64-B007-90C4E3BF6AED}" destId="{6D4E45C1-2616-43D9-930B-EBDA3FD88A46}" srcOrd="3" destOrd="0" presId="urn:microsoft.com/office/officeart/2018/2/layout/IconVerticalSolidList"/>
    <dgm:cxn modelId="{0BC6A4B6-67F2-47E8-8139-F6024227C557}" type="presParOf" srcId="{6A725EA2-B338-4C1B-BCC4-F1E34F10DBE8}" destId="{B821B229-6B4E-451C-AF52-D9A44EDF6E8E}" srcOrd="1" destOrd="0" presId="urn:microsoft.com/office/officeart/2018/2/layout/IconVerticalSolidList"/>
    <dgm:cxn modelId="{4565C817-D261-433D-9A8C-0A371A0C78FC}" type="presParOf" srcId="{6A725EA2-B338-4C1B-BCC4-F1E34F10DBE8}" destId="{9A358ADC-99AB-4927-B3AD-171EE8321723}" srcOrd="2" destOrd="0" presId="urn:microsoft.com/office/officeart/2018/2/layout/IconVerticalSolidList"/>
    <dgm:cxn modelId="{D2FF2307-215C-4323-A763-27211CEB857C}" type="presParOf" srcId="{9A358ADC-99AB-4927-B3AD-171EE8321723}" destId="{E280DB44-267A-4B3E-9014-B7DA730F5B5E}" srcOrd="0" destOrd="0" presId="urn:microsoft.com/office/officeart/2018/2/layout/IconVerticalSolidList"/>
    <dgm:cxn modelId="{34609EB4-E452-46F7-B9E0-212D0460BA94}" type="presParOf" srcId="{9A358ADC-99AB-4927-B3AD-171EE8321723}" destId="{40D674D7-BBEB-4182-A4D1-994DB29616C4}" srcOrd="1" destOrd="0" presId="urn:microsoft.com/office/officeart/2018/2/layout/IconVerticalSolidList"/>
    <dgm:cxn modelId="{AAE69892-34FD-4C34-B3DD-1FC4556684D8}" type="presParOf" srcId="{9A358ADC-99AB-4927-B3AD-171EE8321723}" destId="{605622CB-EB94-4796-A626-DD02BB197FEA}" srcOrd="2" destOrd="0" presId="urn:microsoft.com/office/officeart/2018/2/layout/IconVerticalSolidList"/>
    <dgm:cxn modelId="{C085168D-6251-4636-9DA0-35EEC7E47668}" type="presParOf" srcId="{9A358ADC-99AB-4927-B3AD-171EE8321723}" destId="{CDF1118A-CFF7-44B9-BF6E-A85FC84C98AC}" srcOrd="3" destOrd="0" presId="urn:microsoft.com/office/officeart/2018/2/layout/IconVerticalSolidList"/>
    <dgm:cxn modelId="{63082C4C-1AC9-4541-B2FD-850D6893CD18}" type="presParOf" srcId="{6A725EA2-B338-4C1B-BCC4-F1E34F10DBE8}" destId="{139AC1A6-A97F-47E1-BECA-A3705F1D1293}" srcOrd="3" destOrd="0" presId="urn:microsoft.com/office/officeart/2018/2/layout/IconVerticalSolidList"/>
    <dgm:cxn modelId="{D75D0651-BEEB-4939-9FF3-73F9439F5DDD}" type="presParOf" srcId="{6A725EA2-B338-4C1B-BCC4-F1E34F10DBE8}" destId="{4F917D5A-2FE9-45CD-BE49-A5114B1602D5}" srcOrd="4" destOrd="0" presId="urn:microsoft.com/office/officeart/2018/2/layout/IconVerticalSolidList"/>
    <dgm:cxn modelId="{88167608-13B7-4872-9062-991E9612DDC4}" type="presParOf" srcId="{4F917D5A-2FE9-45CD-BE49-A5114B1602D5}" destId="{59A5F13F-8C17-40BC-82AA-E024AEC27F92}" srcOrd="0" destOrd="0" presId="urn:microsoft.com/office/officeart/2018/2/layout/IconVerticalSolidList"/>
    <dgm:cxn modelId="{39BB0842-3623-48A2-A202-8A408629E51A}" type="presParOf" srcId="{4F917D5A-2FE9-45CD-BE49-A5114B1602D5}" destId="{C41E8B28-A9CC-46B9-93C9-2C422A295759}" srcOrd="1" destOrd="0" presId="urn:microsoft.com/office/officeart/2018/2/layout/IconVerticalSolidList"/>
    <dgm:cxn modelId="{F2B99B8F-D4E4-4AB0-AC7C-7E6FF38A38F8}" type="presParOf" srcId="{4F917D5A-2FE9-45CD-BE49-A5114B1602D5}" destId="{283F867D-705A-41E5-B3FE-E0F0E7807B77}" srcOrd="2" destOrd="0" presId="urn:microsoft.com/office/officeart/2018/2/layout/IconVerticalSolidList"/>
    <dgm:cxn modelId="{ADFCBAD3-FB3D-45E3-9EFE-43750E2B63D5}" type="presParOf" srcId="{4F917D5A-2FE9-45CD-BE49-A5114B1602D5}" destId="{0933EE2F-269D-42F4-A631-3A49C7D7C5CA}"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6CC59E-694B-462E-A192-DA17A091F3C6}">
      <dsp:nvSpPr>
        <dsp:cNvPr id="0" name=""/>
        <dsp:cNvSpPr/>
      </dsp:nvSpPr>
      <dsp:spPr>
        <a:xfrm>
          <a:off x="0" y="552"/>
          <a:ext cx="6249817" cy="12923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4E0A24-DB86-45A0-AB21-67EC97479EE3}">
      <dsp:nvSpPr>
        <dsp:cNvPr id="0" name=""/>
        <dsp:cNvSpPr/>
      </dsp:nvSpPr>
      <dsp:spPr>
        <a:xfrm>
          <a:off x="390934" y="291330"/>
          <a:ext cx="710790" cy="7107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4E45C1-2616-43D9-930B-EBDA3FD88A46}">
      <dsp:nvSpPr>
        <dsp:cNvPr id="0" name=""/>
        <dsp:cNvSpPr/>
      </dsp:nvSpPr>
      <dsp:spPr>
        <a:xfrm>
          <a:off x="1492659" y="552"/>
          <a:ext cx="4757158" cy="1292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773" tIns="136773" rIns="136773" bIns="136773" numCol="1" spcCol="1270" anchor="ctr" anchorCtr="0">
          <a:noAutofit/>
        </a:bodyPr>
        <a:lstStyle/>
        <a:p>
          <a:pPr marL="0" lvl="0" indent="0" algn="l" defTabSz="1022350">
            <a:lnSpc>
              <a:spcPct val="100000"/>
            </a:lnSpc>
            <a:spcBef>
              <a:spcPct val="0"/>
            </a:spcBef>
            <a:spcAft>
              <a:spcPct val="35000"/>
            </a:spcAft>
            <a:buNone/>
          </a:pPr>
          <a:r>
            <a:rPr lang="en-US" sz="2300" kern="1200" dirty="0"/>
            <a:t>No human interaction in traditional computer gaming</a:t>
          </a:r>
        </a:p>
      </dsp:txBody>
      <dsp:txXfrm>
        <a:off x="1492659" y="552"/>
        <a:ext cx="4757158" cy="1292345"/>
      </dsp:txXfrm>
    </dsp:sp>
    <dsp:sp modelId="{E280DB44-267A-4B3E-9014-B7DA730F5B5E}">
      <dsp:nvSpPr>
        <dsp:cNvPr id="0" name=""/>
        <dsp:cNvSpPr/>
      </dsp:nvSpPr>
      <dsp:spPr>
        <a:xfrm>
          <a:off x="0" y="1615984"/>
          <a:ext cx="6249817" cy="12923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674D7-BBEB-4182-A4D1-994DB29616C4}">
      <dsp:nvSpPr>
        <dsp:cNvPr id="0" name=""/>
        <dsp:cNvSpPr/>
      </dsp:nvSpPr>
      <dsp:spPr>
        <a:xfrm>
          <a:off x="390934" y="1906762"/>
          <a:ext cx="710790" cy="7107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F1118A-CFF7-44B9-BF6E-A85FC84C98AC}">
      <dsp:nvSpPr>
        <dsp:cNvPr id="0" name=""/>
        <dsp:cNvSpPr/>
      </dsp:nvSpPr>
      <dsp:spPr>
        <a:xfrm>
          <a:off x="1492659" y="1615984"/>
          <a:ext cx="4757158" cy="1292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773" tIns="136773" rIns="136773" bIns="136773" numCol="1" spcCol="1270" anchor="ctr" anchorCtr="0">
          <a:noAutofit/>
        </a:bodyPr>
        <a:lstStyle/>
        <a:p>
          <a:pPr marL="0" lvl="0" indent="0" algn="l" defTabSz="1022350">
            <a:lnSpc>
              <a:spcPct val="100000"/>
            </a:lnSpc>
            <a:spcBef>
              <a:spcPct val="0"/>
            </a:spcBef>
            <a:spcAft>
              <a:spcPct val="35000"/>
            </a:spcAft>
            <a:buNone/>
          </a:pPr>
          <a:r>
            <a:rPr lang="en-US" sz="2300" kern="1200"/>
            <a:t>Issues on social dynamics and physical health</a:t>
          </a:r>
        </a:p>
      </dsp:txBody>
      <dsp:txXfrm>
        <a:off x="1492659" y="1615984"/>
        <a:ext cx="4757158" cy="1292345"/>
      </dsp:txXfrm>
    </dsp:sp>
    <dsp:sp modelId="{59A5F13F-8C17-40BC-82AA-E024AEC27F92}">
      <dsp:nvSpPr>
        <dsp:cNvPr id="0" name=""/>
        <dsp:cNvSpPr/>
      </dsp:nvSpPr>
      <dsp:spPr>
        <a:xfrm>
          <a:off x="0" y="3231416"/>
          <a:ext cx="6249817" cy="12923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1E8B28-A9CC-46B9-93C9-2C422A295759}">
      <dsp:nvSpPr>
        <dsp:cNvPr id="0" name=""/>
        <dsp:cNvSpPr/>
      </dsp:nvSpPr>
      <dsp:spPr>
        <a:xfrm>
          <a:off x="390934" y="3522194"/>
          <a:ext cx="710790" cy="7107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33EE2F-269D-42F4-A631-3A49C7D7C5CA}">
      <dsp:nvSpPr>
        <dsp:cNvPr id="0" name=""/>
        <dsp:cNvSpPr/>
      </dsp:nvSpPr>
      <dsp:spPr>
        <a:xfrm>
          <a:off x="1492659" y="3231416"/>
          <a:ext cx="4757158" cy="1292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773" tIns="136773" rIns="136773" bIns="136773" numCol="1" spcCol="1270" anchor="ctr" anchorCtr="0">
          <a:noAutofit/>
        </a:bodyPr>
        <a:lstStyle/>
        <a:p>
          <a:pPr marL="0" lvl="0" indent="0" algn="l" defTabSz="1022350">
            <a:lnSpc>
              <a:spcPct val="100000"/>
            </a:lnSpc>
            <a:spcBef>
              <a:spcPct val="0"/>
            </a:spcBef>
            <a:spcAft>
              <a:spcPct val="35000"/>
            </a:spcAft>
            <a:buNone/>
          </a:pPr>
          <a:r>
            <a:rPr lang="en-US" sz="2300" kern="1200"/>
            <a:t>Traditional physical games require the presence of another player</a:t>
          </a:r>
        </a:p>
      </dsp:txBody>
      <dsp:txXfrm>
        <a:off x="1492659" y="3231416"/>
        <a:ext cx="4757158" cy="129234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06C20E-52AA-4047-B679-B2F4176D6680}" type="datetimeFigureOut">
              <a:rPr lang="en-US" smtClean="0"/>
              <a:t>7/19/2024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351D7-FABC-45F1-BB58-2EE90D7927FC}" type="slidenum">
              <a:rPr lang="en-US" smtClean="0"/>
              <a:t>‹#›</a:t>
            </a:fld>
            <a:endParaRPr lang="en-US"/>
          </a:p>
        </p:txBody>
      </p:sp>
    </p:spTree>
    <p:extLst>
      <p:ext uri="{BB962C8B-B14F-4D97-AF65-F5344CB8AC3E}">
        <p14:creationId xmlns:p14="http://schemas.microsoft.com/office/powerpoint/2010/main" val="295797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1</a:t>
            </a:fld>
            <a:endParaRPr lang="en-US"/>
          </a:p>
        </p:txBody>
      </p:sp>
    </p:spTree>
    <p:extLst>
      <p:ext uri="{BB962C8B-B14F-4D97-AF65-F5344CB8AC3E}">
        <p14:creationId xmlns:p14="http://schemas.microsoft.com/office/powerpoint/2010/main" val="3007598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10</a:t>
            </a:fld>
            <a:endParaRPr lang="en-US"/>
          </a:p>
        </p:txBody>
      </p:sp>
    </p:spTree>
    <p:extLst>
      <p:ext uri="{BB962C8B-B14F-4D97-AF65-F5344CB8AC3E}">
        <p14:creationId xmlns:p14="http://schemas.microsoft.com/office/powerpoint/2010/main" val="2055722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11</a:t>
            </a:fld>
            <a:endParaRPr lang="en-US"/>
          </a:p>
        </p:txBody>
      </p:sp>
    </p:spTree>
    <p:extLst>
      <p:ext uri="{BB962C8B-B14F-4D97-AF65-F5344CB8AC3E}">
        <p14:creationId xmlns:p14="http://schemas.microsoft.com/office/powerpoint/2010/main" val="3044453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12</a:t>
            </a:fld>
            <a:endParaRPr lang="en-US"/>
          </a:p>
        </p:txBody>
      </p:sp>
    </p:spTree>
    <p:extLst>
      <p:ext uri="{BB962C8B-B14F-4D97-AF65-F5344CB8AC3E}">
        <p14:creationId xmlns:p14="http://schemas.microsoft.com/office/powerpoint/2010/main" val="1224209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13</a:t>
            </a:fld>
            <a:endParaRPr lang="en-US"/>
          </a:p>
        </p:txBody>
      </p:sp>
    </p:spTree>
    <p:extLst>
      <p:ext uri="{BB962C8B-B14F-4D97-AF65-F5344CB8AC3E}">
        <p14:creationId xmlns:p14="http://schemas.microsoft.com/office/powerpoint/2010/main" val="4234423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14</a:t>
            </a:fld>
            <a:endParaRPr lang="en-US"/>
          </a:p>
        </p:txBody>
      </p:sp>
    </p:spTree>
    <p:extLst>
      <p:ext uri="{BB962C8B-B14F-4D97-AF65-F5344CB8AC3E}">
        <p14:creationId xmlns:p14="http://schemas.microsoft.com/office/powerpoint/2010/main" val="1911928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15</a:t>
            </a:fld>
            <a:endParaRPr lang="en-US"/>
          </a:p>
        </p:txBody>
      </p:sp>
    </p:spTree>
    <p:extLst>
      <p:ext uri="{BB962C8B-B14F-4D97-AF65-F5344CB8AC3E}">
        <p14:creationId xmlns:p14="http://schemas.microsoft.com/office/powerpoint/2010/main" val="3870965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16</a:t>
            </a:fld>
            <a:endParaRPr lang="en-US"/>
          </a:p>
        </p:txBody>
      </p:sp>
    </p:spTree>
    <p:extLst>
      <p:ext uri="{BB962C8B-B14F-4D97-AF65-F5344CB8AC3E}">
        <p14:creationId xmlns:p14="http://schemas.microsoft.com/office/powerpoint/2010/main" val="2119365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17</a:t>
            </a:fld>
            <a:endParaRPr lang="en-US"/>
          </a:p>
        </p:txBody>
      </p:sp>
    </p:spTree>
    <p:extLst>
      <p:ext uri="{BB962C8B-B14F-4D97-AF65-F5344CB8AC3E}">
        <p14:creationId xmlns:p14="http://schemas.microsoft.com/office/powerpoint/2010/main" val="3972264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18</a:t>
            </a:fld>
            <a:endParaRPr lang="en-US"/>
          </a:p>
        </p:txBody>
      </p:sp>
    </p:spTree>
    <p:extLst>
      <p:ext uri="{BB962C8B-B14F-4D97-AF65-F5344CB8AC3E}">
        <p14:creationId xmlns:p14="http://schemas.microsoft.com/office/powerpoint/2010/main" val="1194635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19</a:t>
            </a:fld>
            <a:endParaRPr lang="en-US"/>
          </a:p>
        </p:txBody>
      </p:sp>
    </p:spTree>
    <p:extLst>
      <p:ext uri="{BB962C8B-B14F-4D97-AF65-F5344CB8AC3E}">
        <p14:creationId xmlns:p14="http://schemas.microsoft.com/office/powerpoint/2010/main" val="3612639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2</a:t>
            </a:fld>
            <a:endParaRPr lang="en-US"/>
          </a:p>
        </p:txBody>
      </p:sp>
    </p:spTree>
    <p:extLst>
      <p:ext uri="{BB962C8B-B14F-4D97-AF65-F5344CB8AC3E}">
        <p14:creationId xmlns:p14="http://schemas.microsoft.com/office/powerpoint/2010/main" val="572566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20</a:t>
            </a:fld>
            <a:endParaRPr lang="en-US"/>
          </a:p>
        </p:txBody>
      </p:sp>
    </p:spTree>
    <p:extLst>
      <p:ext uri="{BB962C8B-B14F-4D97-AF65-F5344CB8AC3E}">
        <p14:creationId xmlns:p14="http://schemas.microsoft.com/office/powerpoint/2010/main" val="3132872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21</a:t>
            </a:fld>
            <a:endParaRPr lang="en-US"/>
          </a:p>
        </p:txBody>
      </p:sp>
    </p:spTree>
    <p:extLst>
      <p:ext uri="{BB962C8B-B14F-4D97-AF65-F5344CB8AC3E}">
        <p14:creationId xmlns:p14="http://schemas.microsoft.com/office/powerpoint/2010/main" val="3215645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22</a:t>
            </a:fld>
            <a:endParaRPr lang="en-US"/>
          </a:p>
        </p:txBody>
      </p:sp>
    </p:spTree>
    <p:extLst>
      <p:ext uri="{BB962C8B-B14F-4D97-AF65-F5344CB8AC3E}">
        <p14:creationId xmlns:p14="http://schemas.microsoft.com/office/powerpoint/2010/main" val="2897959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23</a:t>
            </a:fld>
            <a:endParaRPr lang="en-US"/>
          </a:p>
        </p:txBody>
      </p:sp>
    </p:spTree>
    <p:extLst>
      <p:ext uri="{BB962C8B-B14F-4D97-AF65-F5344CB8AC3E}">
        <p14:creationId xmlns:p14="http://schemas.microsoft.com/office/powerpoint/2010/main" val="3019472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24</a:t>
            </a:fld>
            <a:endParaRPr lang="en-US"/>
          </a:p>
        </p:txBody>
      </p:sp>
    </p:spTree>
    <p:extLst>
      <p:ext uri="{BB962C8B-B14F-4D97-AF65-F5344CB8AC3E}">
        <p14:creationId xmlns:p14="http://schemas.microsoft.com/office/powerpoint/2010/main" val="2018705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25</a:t>
            </a:fld>
            <a:endParaRPr lang="en-US"/>
          </a:p>
        </p:txBody>
      </p:sp>
    </p:spTree>
    <p:extLst>
      <p:ext uri="{BB962C8B-B14F-4D97-AF65-F5344CB8AC3E}">
        <p14:creationId xmlns:p14="http://schemas.microsoft.com/office/powerpoint/2010/main" val="522360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26</a:t>
            </a:fld>
            <a:endParaRPr lang="en-US"/>
          </a:p>
        </p:txBody>
      </p:sp>
    </p:spTree>
    <p:extLst>
      <p:ext uri="{BB962C8B-B14F-4D97-AF65-F5344CB8AC3E}">
        <p14:creationId xmlns:p14="http://schemas.microsoft.com/office/powerpoint/2010/main" val="15023289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27</a:t>
            </a:fld>
            <a:endParaRPr lang="en-US"/>
          </a:p>
        </p:txBody>
      </p:sp>
    </p:spTree>
    <p:extLst>
      <p:ext uri="{BB962C8B-B14F-4D97-AF65-F5344CB8AC3E}">
        <p14:creationId xmlns:p14="http://schemas.microsoft.com/office/powerpoint/2010/main" val="22780254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28</a:t>
            </a:fld>
            <a:endParaRPr lang="en-US"/>
          </a:p>
        </p:txBody>
      </p:sp>
    </p:spTree>
    <p:extLst>
      <p:ext uri="{BB962C8B-B14F-4D97-AF65-F5344CB8AC3E}">
        <p14:creationId xmlns:p14="http://schemas.microsoft.com/office/powerpoint/2010/main" val="33342424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29</a:t>
            </a:fld>
            <a:endParaRPr lang="en-US"/>
          </a:p>
        </p:txBody>
      </p:sp>
    </p:spTree>
    <p:extLst>
      <p:ext uri="{BB962C8B-B14F-4D97-AF65-F5344CB8AC3E}">
        <p14:creationId xmlns:p14="http://schemas.microsoft.com/office/powerpoint/2010/main" val="3762426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3</a:t>
            </a:fld>
            <a:endParaRPr lang="en-US"/>
          </a:p>
        </p:txBody>
      </p:sp>
    </p:spTree>
    <p:extLst>
      <p:ext uri="{BB962C8B-B14F-4D97-AF65-F5344CB8AC3E}">
        <p14:creationId xmlns:p14="http://schemas.microsoft.com/office/powerpoint/2010/main" val="651160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30</a:t>
            </a:fld>
            <a:endParaRPr lang="en-US"/>
          </a:p>
        </p:txBody>
      </p:sp>
    </p:spTree>
    <p:extLst>
      <p:ext uri="{BB962C8B-B14F-4D97-AF65-F5344CB8AC3E}">
        <p14:creationId xmlns:p14="http://schemas.microsoft.com/office/powerpoint/2010/main" val="35635242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31</a:t>
            </a:fld>
            <a:endParaRPr lang="en-US"/>
          </a:p>
        </p:txBody>
      </p:sp>
    </p:spTree>
    <p:extLst>
      <p:ext uri="{BB962C8B-B14F-4D97-AF65-F5344CB8AC3E}">
        <p14:creationId xmlns:p14="http://schemas.microsoft.com/office/powerpoint/2010/main" val="8143396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32</a:t>
            </a:fld>
            <a:endParaRPr lang="en-US"/>
          </a:p>
        </p:txBody>
      </p:sp>
    </p:spTree>
    <p:extLst>
      <p:ext uri="{BB962C8B-B14F-4D97-AF65-F5344CB8AC3E}">
        <p14:creationId xmlns:p14="http://schemas.microsoft.com/office/powerpoint/2010/main" val="4237244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33</a:t>
            </a:fld>
            <a:endParaRPr lang="en-US"/>
          </a:p>
        </p:txBody>
      </p:sp>
    </p:spTree>
    <p:extLst>
      <p:ext uri="{BB962C8B-B14F-4D97-AF65-F5344CB8AC3E}">
        <p14:creationId xmlns:p14="http://schemas.microsoft.com/office/powerpoint/2010/main" val="33483647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34</a:t>
            </a:fld>
            <a:endParaRPr lang="en-US"/>
          </a:p>
        </p:txBody>
      </p:sp>
    </p:spTree>
    <p:extLst>
      <p:ext uri="{BB962C8B-B14F-4D97-AF65-F5344CB8AC3E}">
        <p14:creationId xmlns:p14="http://schemas.microsoft.com/office/powerpoint/2010/main" val="35190229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35</a:t>
            </a:fld>
            <a:endParaRPr lang="en-US"/>
          </a:p>
        </p:txBody>
      </p:sp>
    </p:spTree>
    <p:extLst>
      <p:ext uri="{BB962C8B-B14F-4D97-AF65-F5344CB8AC3E}">
        <p14:creationId xmlns:p14="http://schemas.microsoft.com/office/powerpoint/2010/main" val="27488391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36</a:t>
            </a:fld>
            <a:endParaRPr lang="en-US"/>
          </a:p>
        </p:txBody>
      </p:sp>
    </p:spTree>
    <p:extLst>
      <p:ext uri="{BB962C8B-B14F-4D97-AF65-F5344CB8AC3E}">
        <p14:creationId xmlns:p14="http://schemas.microsoft.com/office/powerpoint/2010/main" val="23566771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37</a:t>
            </a:fld>
            <a:endParaRPr lang="en-US"/>
          </a:p>
        </p:txBody>
      </p:sp>
    </p:spTree>
    <p:extLst>
      <p:ext uri="{BB962C8B-B14F-4D97-AF65-F5344CB8AC3E}">
        <p14:creationId xmlns:p14="http://schemas.microsoft.com/office/powerpoint/2010/main" val="32622287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38</a:t>
            </a:fld>
            <a:endParaRPr lang="en-US"/>
          </a:p>
        </p:txBody>
      </p:sp>
    </p:spTree>
    <p:extLst>
      <p:ext uri="{BB962C8B-B14F-4D97-AF65-F5344CB8AC3E}">
        <p14:creationId xmlns:p14="http://schemas.microsoft.com/office/powerpoint/2010/main" val="28976942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39</a:t>
            </a:fld>
            <a:endParaRPr lang="en-US"/>
          </a:p>
        </p:txBody>
      </p:sp>
    </p:spTree>
    <p:extLst>
      <p:ext uri="{BB962C8B-B14F-4D97-AF65-F5344CB8AC3E}">
        <p14:creationId xmlns:p14="http://schemas.microsoft.com/office/powerpoint/2010/main" val="3707601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4</a:t>
            </a:fld>
            <a:endParaRPr lang="en-US"/>
          </a:p>
        </p:txBody>
      </p:sp>
    </p:spTree>
    <p:extLst>
      <p:ext uri="{BB962C8B-B14F-4D97-AF65-F5344CB8AC3E}">
        <p14:creationId xmlns:p14="http://schemas.microsoft.com/office/powerpoint/2010/main" val="8484830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40</a:t>
            </a:fld>
            <a:endParaRPr lang="en-US"/>
          </a:p>
        </p:txBody>
      </p:sp>
    </p:spTree>
    <p:extLst>
      <p:ext uri="{BB962C8B-B14F-4D97-AF65-F5344CB8AC3E}">
        <p14:creationId xmlns:p14="http://schemas.microsoft.com/office/powerpoint/2010/main" val="6240325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41</a:t>
            </a:fld>
            <a:endParaRPr lang="en-US"/>
          </a:p>
        </p:txBody>
      </p:sp>
    </p:spTree>
    <p:extLst>
      <p:ext uri="{BB962C8B-B14F-4D97-AF65-F5344CB8AC3E}">
        <p14:creationId xmlns:p14="http://schemas.microsoft.com/office/powerpoint/2010/main" val="40084177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42</a:t>
            </a:fld>
            <a:endParaRPr lang="en-US"/>
          </a:p>
        </p:txBody>
      </p:sp>
    </p:spTree>
    <p:extLst>
      <p:ext uri="{BB962C8B-B14F-4D97-AF65-F5344CB8AC3E}">
        <p14:creationId xmlns:p14="http://schemas.microsoft.com/office/powerpoint/2010/main" val="20166716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43</a:t>
            </a:fld>
            <a:endParaRPr lang="en-US"/>
          </a:p>
        </p:txBody>
      </p:sp>
    </p:spTree>
    <p:extLst>
      <p:ext uri="{BB962C8B-B14F-4D97-AF65-F5344CB8AC3E}">
        <p14:creationId xmlns:p14="http://schemas.microsoft.com/office/powerpoint/2010/main" val="362079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44</a:t>
            </a:fld>
            <a:endParaRPr lang="en-US"/>
          </a:p>
        </p:txBody>
      </p:sp>
    </p:spTree>
    <p:extLst>
      <p:ext uri="{BB962C8B-B14F-4D97-AF65-F5344CB8AC3E}">
        <p14:creationId xmlns:p14="http://schemas.microsoft.com/office/powerpoint/2010/main" val="30299823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45</a:t>
            </a:fld>
            <a:endParaRPr lang="en-US"/>
          </a:p>
        </p:txBody>
      </p:sp>
    </p:spTree>
    <p:extLst>
      <p:ext uri="{BB962C8B-B14F-4D97-AF65-F5344CB8AC3E}">
        <p14:creationId xmlns:p14="http://schemas.microsoft.com/office/powerpoint/2010/main" val="23588086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46</a:t>
            </a:fld>
            <a:endParaRPr lang="en-US"/>
          </a:p>
        </p:txBody>
      </p:sp>
    </p:spTree>
    <p:extLst>
      <p:ext uri="{BB962C8B-B14F-4D97-AF65-F5344CB8AC3E}">
        <p14:creationId xmlns:p14="http://schemas.microsoft.com/office/powerpoint/2010/main" val="24950166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47</a:t>
            </a:fld>
            <a:endParaRPr lang="en-US"/>
          </a:p>
        </p:txBody>
      </p:sp>
    </p:spTree>
    <p:extLst>
      <p:ext uri="{BB962C8B-B14F-4D97-AF65-F5344CB8AC3E}">
        <p14:creationId xmlns:p14="http://schemas.microsoft.com/office/powerpoint/2010/main" val="13062392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48</a:t>
            </a:fld>
            <a:endParaRPr lang="en-US"/>
          </a:p>
        </p:txBody>
      </p:sp>
    </p:spTree>
    <p:extLst>
      <p:ext uri="{BB962C8B-B14F-4D97-AF65-F5344CB8AC3E}">
        <p14:creationId xmlns:p14="http://schemas.microsoft.com/office/powerpoint/2010/main" val="23168290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49</a:t>
            </a:fld>
            <a:endParaRPr lang="en-US"/>
          </a:p>
        </p:txBody>
      </p:sp>
    </p:spTree>
    <p:extLst>
      <p:ext uri="{BB962C8B-B14F-4D97-AF65-F5344CB8AC3E}">
        <p14:creationId xmlns:p14="http://schemas.microsoft.com/office/powerpoint/2010/main" val="126338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5</a:t>
            </a:fld>
            <a:endParaRPr lang="en-US"/>
          </a:p>
        </p:txBody>
      </p:sp>
    </p:spTree>
    <p:extLst>
      <p:ext uri="{BB962C8B-B14F-4D97-AF65-F5344CB8AC3E}">
        <p14:creationId xmlns:p14="http://schemas.microsoft.com/office/powerpoint/2010/main" val="32882583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50</a:t>
            </a:fld>
            <a:endParaRPr lang="en-US"/>
          </a:p>
        </p:txBody>
      </p:sp>
    </p:spTree>
    <p:extLst>
      <p:ext uri="{BB962C8B-B14F-4D97-AF65-F5344CB8AC3E}">
        <p14:creationId xmlns:p14="http://schemas.microsoft.com/office/powerpoint/2010/main" val="23187150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51</a:t>
            </a:fld>
            <a:endParaRPr lang="en-US"/>
          </a:p>
        </p:txBody>
      </p:sp>
    </p:spTree>
    <p:extLst>
      <p:ext uri="{BB962C8B-B14F-4D97-AF65-F5344CB8AC3E}">
        <p14:creationId xmlns:p14="http://schemas.microsoft.com/office/powerpoint/2010/main" val="32068302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52</a:t>
            </a:fld>
            <a:endParaRPr lang="en-US"/>
          </a:p>
        </p:txBody>
      </p:sp>
    </p:spTree>
    <p:extLst>
      <p:ext uri="{BB962C8B-B14F-4D97-AF65-F5344CB8AC3E}">
        <p14:creationId xmlns:p14="http://schemas.microsoft.com/office/powerpoint/2010/main" val="8305953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53</a:t>
            </a:fld>
            <a:endParaRPr lang="en-US"/>
          </a:p>
        </p:txBody>
      </p:sp>
    </p:spTree>
    <p:extLst>
      <p:ext uri="{BB962C8B-B14F-4D97-AF65-F5344CB8AC3E}">
        <p14:creationId xmlns:p14="http://schemas.microsoft.com/office/powerpoint/2010/main" val="41088576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54</a:t>
            </a:fld>
            <a:endParaRPr lang="en-US"/>
          </a:p>
        </p:txBody>
      </p:sp>
    </p:spTree>
    <p:extLst>
      <p:ext uri="{BB962C8B-B14F-4D97-AF65-F5344CB8AC3E}">
        <p14:creationId xmlns:p14="http://schemas.microsoft.com/office/powerpoint/2010/main" val="24934886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55</a:t>
            </a:fld>
            <a:endParaRPr lang="en-US"/>
          </a:p>
        </p:txBody>
      </p:sp>
    </p:spTree>
    <p:extLst>
      <p:ext uri="{BB962C8B-B14F-4D97-AF65-F5344CB8AC3E}">
        <p14:creationId xmlns:p14="http://schemas.microsoft.com/office/powerpoint/2010/main" val="13927535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56</a:t>
            </a:fld>
            <a:endParaRPr lang="en-US"/>
          </a:p>
        </p:txBody>
      </p:sp>
    </p:spTree>
    <p:extLst>
      <p:ext uri="{BB962C8B-B14F-4D97-AF65-F5344CB8AC3E}">
        <p14:creationId xmlns:p14="http://schemas.microsoft.com/office/powerpoint/2010/main" val="38042774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57</a:t>
            </a:fld>
            <a:endParaRPr lang="en-US"/>
          </a:p>
        </p:txBody>
      </p:sp>
    </p:spTree>
    <p:extLst>
      <p:ext uri="{BB962C8B-B14F-4D97-AF65-F5344CB8AC3E}">
        <p14:creationId xmlns:p14="http://schemas.microsoft.com/office/powerpoint/2010/main" val="27266519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58</a:t>
            </a:fld>
            <a:endParaRPr lang="en-US"/>
          </a:p>
        </p:txBody>
      </p:sp>
    </p:spTree>
    <p:extLst>
      <p:ext uri="{BB962C8B-B14F-4D97-AF65-F5344CB8AC3E}">
        <p14:creationId xmlns:p14="http://schemas.microsoft.com/office/powerpoint/2010/main" val="6494188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59</a:t>
            </a:fld>
            <a:endParaRPr lang="en-US"/>
          </a:p>
        </p:txBody>
      </p:sp>
    </p:spTree>
    <p:extLst>
      <p:ext uri="{BB962C8B-B14F-4D97-AF65-F5344CB8AC3E}">
        <p14:creationId xmlns:p14="http://schemas.microsoft.com/office/powerpoint/2010/main" val="1013626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6</a:t>
            </a:fld>
            <a:endParaRPr lang="en-US"/>
          </a:p>
        </p:txBody>
      </p:sp>
    </p:spTree>
    <p:extLst>
      <p:ext uri="{BB962C8B-B14F-4D97-AF65-F5344CB8AC3E}">
        <p14:creationId xmlns:p14="http://schemas.microsoft.com/office/powerpoint/2010/main" val="995054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7</a:t>
            </a:fld>
            <a:endParaRPr lang="en-US"/>
          </a:p>
        </p:txBody>
      </p:sp>
    </p:spTree>
    <p:extLst>
      <p:ext uri="{BB962C8B-B14F-4D97-AF65-F5344CB8AC3E}">
        <p14:creationId xmlns:p14="http://schemas.microsoft.com/office/powerpoint/2010/main" val="1939684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8</a:t>
            </a:fld>
            <a:endParaRPr lang="en-US"/>
          </a:p>
        </p:txBody>
      </p:sp>
    </p:spTree>
    <p:extLst>
      <p:ext uri="{BB962C8B-B14F-4D97-AF65-F5344CB8AC3E}">
        <p14:creationId xmlns:p14="http://schemas.microsoft.com/office/powerpoint/2010/main" val="3989113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8351D7-FABC-45F1-BB58-2EE90D7927FC}" type="slidenum">
              <a:rPr lang="en-US" smtClean="0"/>
              <a:t>9</a:t>
            </a:fld>
            <a:endParaRPr lang="en-US"/>
          </a:p>
        </p:txBody>
      </p:sp>
    </p:spTree>
    <p:extLst>
      <p:ext uri="{BB962C8B-B14F-4D97-AF65-F5344CB8AC3E}">
        <p14:creationId xmlns:p14="http://schemas.microsoft.com/office/powerpoint/2010/main" val="1978603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D609E-0B4E-189B-85CA-AC4BDAE4B7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866E87-A500-6516-8CDD-DBB19D6DB9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A9AE31-C12B-6F27-A346-FBB768329E89}"/>
              </a:ext>
            </a:extLst>
          </p:cNvPr>
          <p:cNvSpPr>
            <a:spLocks noGrp="1"/>
          </p:cNvSpPr>
          <p:nvPr>
            <p:ph type="dt" sz="half" idx="10"/>
          </p:nvPr>
        </p:nvSpPr>
        <p:spPr/>
        <p:txBody>
          <a:bodyPr/>
          <a:lstStyle/>
          <a:p>
            <a:fld id="{D411074B-2125-4C0C-87F0-AFB8C1694F86}" type="datetimeFigureOut">
              <a:rPr lang="en-US" smtClean="0"/>
              <a:t>7/19/2024</a:t>
            </a:fld>
            <a:endParaRPr lang="en-US"/>
          </a:p>
        </p:txBody>
      </p:sp>
      <p:sp>
        <p:nvSpPr>
          <p:cNvPr id="5" name="Footer Placeholder 4">
            <a:extLst>
              <a:ext uri="{FF2B5EF4-FFF2-40B4-BE49-F238E27FC236}">
                <a16:creationId xmlns:a16="http://schemas.microsoft.com/office/drawing/2014/main" id="{41A3B40F-DF03-3E15-D5BE-FDD6659DA3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6546A-1F1E-6C01-39A6-0ADA8BC1FC32}"/>
              </a:ext>
            </a:extLst>
          </p:cNvPr>
          <p:cNvSpPr>
            <a:spLocks noGrp="1"/>
          </p:cNvSpPr>
          <p:nvPr>
            <p:ph type="sldNum" sz="quarter" idx="12"/>
          </p:nvPr>
        </p:nvSpPr>
        <p:spPr/>
        <p:txBody>
          <a:bodyPr/>
          <a:lstStyle/>
          <a:p>
            <a:fld id="{591C07FB-47F7-480E-BFA1-16CC3283A88B}" type="slidenum">
              <a:rPr lang="en-US" smtClean="0"/>
              <a:t>‹#›</a:t>
            </a:fld>
            <a:endParaRPr lang="en-US"/>
          </a:p>
        </p:txBody>
      </p:sp>
    </p:spTree>
    <p:extLst>
      <p:ext uri="{BB962C8B-B14F-4D97-AF65-F5344CB8AC3E}">
        <p14:creationId xmlns:p14="http://schemas.microsoft.com/office/powerpoint/2010/main" val="3898222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943BA-730D-FA76-E3D7-902FAF7F4A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E0FD62-E113-93BB-0F89-280DEA1B92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473721-01AB-365A-FEF5-F86ADA167D4D}"/>
              </a:ext>
            </a:extLst>
          </p:cNvPr>
          <p:cNvSpPr>
            <a:spLocks noGrp="1"/>
          </p:cNvSpPr>
          <p:nvPr>
            <p:ph type="dt" sz="half" idx="10"/>
          </p:nvPr>
        </p:nvSpPr>
        <p:spPr/>
        <p:txBody>
          <a:bodyPr/>
          <a:lstStyle/>
          <a:p>
            <a:fld id="{D411074B-2125-4C0C-87F0-AFB8C1694F86}" type="datetimeFigureOut">
              <a:rPr lang="en-US" smtClean="0"/>
              <a:t>7/19/2024</a:t>
            </a:fld>
            <a:endParaRPr lang="en-US"/>
          </a:p>
        </p:txBody>
      </p:sp>
      <p:sp>
        <p:nvSpPr>
          <p:cNvPr id="5" name="Footer Placeholder 4">
            <a:extLst>
              <a:ext uri="{FF2B5EF4-FFF2-40B4-BE49-F238E27FC236}">
                <a16:creationId xmlns:a16="http://schemas.microsoft.com/office/drawing/2014/main" id="{6A6250C9-E1EE-3F6E-C8E3-B865212347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6DC821-0193-2AED-A1FB-0E4780011C8E}"/>
              </a:ext>
            </a:extLst>
          </p:cNvPr>
          <p:cNvSpPr>
            <a:spLocks noGrp="1"/>
          </p:cNvSpPr>
          <p:nvPr>
            <p:ph type="sldNum" sz="quarter" idx="12"/>
          </p:nvPr>
        </p:nvSpPr>
        <p:spPr/>
        <p:txBody>
          <a:bodyPr/>
          <a:lstStyle/>
          <a:p>
            <a:fld id="{591C07FB-47F7-480E-BFA1-16CC3283A88B}" type="slidenum">
              <a:rPr lang="en-US" smtClean="0"/>
              <a:t>‹#›</a:t>
            </a:fld>
            <a:endParaRPr lang="en-US"/>
          </a:p>
        </p:txBody>
      </p:sp>
    </p:spTree>
    <p:extLst>
      <p:ext uri="{BB962C8B-B14F-4D97-AF65-F5344CB8AC3E}">
        <p14:creationId xmlns:p14="http://schemas.microsoft.com/office/powerpoint/2010/main" val="166278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A0C72E-E41F-18C0-C950-51B5725D70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D8C652-3512-BF8D-7293-E695153D41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ED4540-DC1D-00C9-E681-5C4785A5215F}"/>
              </a:ext>
            </a:extLst>
          </p:cNvPr>
          <p:cNvSpPr>
            <a:spLocks noGrp="1"/>
          </p:cNvSpPr>
          <p:nvPr>
            <p:ph type="dt" sz="half" idx="10"/>
          </p:nvPr>
        </p:nvSpPr>
        <p:spPr/>
        <p:txBody>
          <a:bodyPr/>
          <a:lstStyle/>
          <a:p>
            <a:fld id="{D411074B-2125-4C0C-87F0-AFB8C1694F86}" type="datetimeFigureOut">
              <a:rPr lang="en-US" smtClean="0"/>
              <a:t>7/19/2024</a:t>
            </a:fld>
            <a:endParaRPr lang="en-US"/>
          </a:p>
        </p:txBody>
      </p:sp>
      <p:sp>
        <p:nvSpPr>
          <p:cNvPr id="5" name="Footer Placeholder 4">
            <a:extLst>
              <a:ext uri="{FF2B5EF4-FFF2-40B4-BE49-F238E27FC236}">
                <a16:creationId xmlns:a16="http://schemas.microsoft.com/office/drawing/2014/main" id="{D9A8050C-D911-A578-0842-CEB60BF8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2A0FC2-702E-4D5E-A779-FD6A98C174C9}"/>
              </a:ext>
            </a:extLst>
          </p:cNvPr>
          <p:cNvSpPr>
            <a:spLocks noGrp="1"/>
          </p:cNvSpPr>
          <p:nvPr>
            <p:ph type="sldNum" sz="quarter" idx="12"/>
          </p:nvPr>
        </p:nvSpPr>
        <p:spPr/>
        <p:txBody>
          <a:bodyPr/>
          <a:lstStyle/>
          <a:p>
            <a:fld id="{591C07FB-47F7-480E-BFA1-16CC3283A88B}" type="slidenum">
              <a:rPr lang="en-US" smtClean="0"/>
              <a:t>‹#›</a:t>
            </a:fld>
            <a:endParaRPr lang="en-US"/>
          </a:p>
        </p:txBody>
      </p:sp>
    </p:spTree>
    <p:extLst>
      <p:ext uri="{BB962C8B-B14F-4D97-AF65-F5344CB8AC3E}">
        <p14:creationId xmlns:p14="http://schemas.microsoft.com/office/powerpoint/2010/main" val="3995070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ECEC3-A46D-DC25-10FC-7DCAD24298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46D9E4-5832-C6BB-E9F4-B9FBD1EED0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B156B7-0A74-8D7C-E57C-C6241B5CDE88}"/>
              </a:ext>
            </a:extLst>
          </p:cNvPr>
          <p:cNvSpPr>
            <a:spLocks noGrp="1"/>
          </p:cNvSpPr>
          <p:nvPr>
            <p:ph type="dt" sz="half" idx="10"/>
          </p:nvPr>
        </p:nvSpPr>
        <p:spPr/>
        <p:txBody>
          <a:bodyPr/>
          <a:lstStyle/>
          <a:p>
            <a:fld id="{D411074B-2125-4C0C-87F0-AFB8C1694F86}" type="datetimeFigureOut">
              <a:rPr lang="en-US" smtClean="0"/>
              <a:t>7/19/2024</a:t>
            </a:fld>
            <a:endParaRPr lang="en-US"/>
          </a:p>
        </p:txBody>
      </p:sp>
      <p:sp>
        <p:nvSpPr>
          <p:cNvPr id="5" name="Footer Placeholder 4">
            <a:extLst>
              <a:ext uri="{FF2B5EF4-FFF2-40B4-BE49-F238E27FC236}">
                <a16:creationId xmlns:a16="http://schemas.microsoft.com/office/drawing/2014/main" id="{2E0ADB87-EE49-7B5B-C370-65EF5F5F94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B38CA2-CDF7-B88A-1805-E3C6E6B66C3D}"/>
              </a:ext>
            </a:extLst>
          </p:cNvPr>
          <p:cNvSpPr>
            <a:spLocks noGrp="1"/>
          </p:cNvSpPr>
          <p:nvPr>
            <p:ph type="sldNum" sz="quarter" idx="12"/>
          </p:nvPr>
        </p:nvSpPr>
        <p:spPr/>
        <p:txBody>
          <a:bodyPr/>
          <a:lstStyle/>
          <a:p>
            <a:fld id="{591C07FB-47F7-480E-BFA1-16CC3283A88B}" type="slidenum">
              <a:rPr lang="en-US" smtClean="0"/>
              <a:t>‹#›</a:t>
            </a:fld>
            <a:endParaRPr lang="en-US"/>
          </a:p>
        </p:txBody>
      </p:sp>
    </p:spTree>
    <p:extLst>
      <p:ext uri="{BB962C8B-B14F-4D97-AF65-F5344CB8AC3E}">
        <p14:creationId xmlns:p14="http://schemas.microsoft.com/office/powerpoint/2010/main" val="2331956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0AA9C-CBDE-80A8-2064-5BA63989BD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C39DCF-9396-12D6-E791-8135B34A9C4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789EF9-327C-51FA-6A32-FF485345ED5A}"/>
              </a:ext>
            </a:extLst>
          </p:cNvPr>
          <p:cNvSpPr>
            <a:spLocks noGrp="1"/>
          </p:cNvSpPr>
          <p:nvPr>
            <p:ph type="dt" sz="half" idx="10"/>
          </p:nvPr>
        </p:nvSpPr>
        <p:spPr/>
        <p:txBody>
          <a:bodyPr/>
          <a:lstStyle/>
          <a:p>
            <a:fld id="{D411074B-2125-4C0C-87F0-AFB8C1694F86}" type="datetimeFigureOut">
              <a:rPr lang="en-US" smtClean="0"/>
              <a:t>7/19/2024</a:t>
            </a:fld>
            <a:endParaRPr lang="en-US"/>
          </a:p>
        </p:txBody>
      </p:sp>
      <p:sp>
        <p:nvSpPr>
          <p:cNvPr id="5" name="Footer Placeholder 4">
            <a:extLst>
              <a:ext uri="{FF2B5EF4-FFF2-40B4-BE49-F238E27FC236}">
                <a16:creationId xmlns:a16="http://schemas.microsoft.com/office/drawing/2014/main" id="{A5F01D0E-CEB7-76AC-D1EC-A1C6EEC640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C8BB55-8789-2F9F-797A-1B50D1BABA74}"/>
              </a:ext>
            </a:extLst>
          </p:cNvPr>
          <p:cNvSpPr>
            <a:spLocks noGrp="1"/>
          </p:cNvSpPr>
          <p:nvPr>
            <p:ph type="sldNum" sz="quarter" idx="12"/>
          </p:nvPr>
        </p:nvSpPr>
        <p:spPr/>
        <p:txBody>
          <a:bodyPr/>
          <a:lstStyle/>
          <a:p>
            <a:fld id="{591C07FB-47F7-480E-BFA1-16CC3283A88B}" type="slidenum">
              <a:rPr lang="en-US" smtClean="0"/>
              <a:t>‹#›</a:t>
            </a:fld>
            <a:endParaRPr lang="en-US"/>
          </a:p>
        </p:txBody>
      </p:sp>
    </p:spTree>
    <p:extLst>
      <p:ext uri="{BB962C8B-B14F-4D97-AF65-F5344CB8AC3E}">
        <p14:creationId xmlns:p14="http://schemas.microsoft.com/office/powerpoint/2010/main" val="3491569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E2429-BFD9-EC0F-615F-B2F6E914CC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CB0AA8-3D11-0981-754E-366BF1B07A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64E5A2-8903-A321-883F-4443358AFD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80FC7A-9EA7-360A-4D54-5F425599A2EE}"/>
              </a:ext>
            </a:extLst>
          </p:cNvPr>
          <p:cNvSpPr>
            <a:spLocks noGrp="1"/>
          </p:cNvSpPr>
          <p:nvPr>
            <p:ph type="dt" sz="half" idx="10"/>
          </p:nvPr>
        </p:nvSpPr>
        <p:spPr/>
        <p:txBody>
          <a:bodyPr/>
          <a:lstStyle/>
          <a:p>
            <a:fld id="{D411074B-2125-4C0C-87F0-AFB8C1694F86}" type="datetimeFigureOut">
              <a:rPr lang="en-US" smtClean="0"/>
              <a:t>7/19/2024</a:t>
            </a:fld>
            <a:endParaRPr lang="en-US"/>
          </a:p>
        </p:txBody>
      </p:sp>
      <p:sp>
        <p:nvSpPr>
          <p:cNvPr id="6" name="Footer Placeholder 5">
            <a:extLst>
              <a:ext uri="{FF2B5EF4-FFF2-40B4-BE49-F238E27FC236}">
                <a16:creationId xmlns:a16="http://schemas.microsoft.com/office/drawing/2014/main" id="{E7F89A8C-44C2-5DB2-8AE4-70F7EB731A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674F79-807D-3FE0-9516-E87D2651DE8A}"/>
              </a:ext>
            </a:extLst>
          </p:cNvPr>
          <p:cNvSpPr>
            <a:spLocks noGrp="1"/>
          </p:cNvSpPr>
          <p:nvPr>
            <p:ph type="sldNum" sz="quarter" idx="12"/>
          </p:nvPr>
        </p:nvSpPr>
        <p:spPr/>
        <p:txBody>
          <a:bodyPr/>
          <a:lstStyle/>
          <a:p>
            <a:fld id="{591C07FB-47F7-480E-BFA1-16CC3283A88B}" type="slidenum">
              <a:rPr lang="en-US" smtClean="0"/>
              <a:t>‹#›</a:t>
            </a:fld>
            <a:endParaRPr lang="en-US"/>
          </a:p>
        </p:txBody>
      </p:sp>
    </p:spTree>
    <p:extLst>
      <p:ext uri="{BB962C8B-B14F-4D97-AF65-F5344CB8AC3E}">
        <p14:creationId xmlns:p14="http://schemas.microsoft.com/office/powerpoint/2010/main" val="2551272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8745B-4F6A-D912-3A85-62DBA15208A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116272-1976-3FEA-6F6D-AC23A26FE8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EDCE1A-FB13-AAC4-DB04-DD9F0B0075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74008C-9CCB-7D2C-28D3-2F53199707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EA35DA-2F99-C8A6-D166-C9DD848C86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37B30A-6CE9-D6A3-624F-4D3D3C4528A1}"/>
              </a:ext>
            </a:extLst>
          </p:cNvPr>
          <p:cNvSpPr>
            <a:spLocks noGrp="1"/>
          </p:cNvSpPr>
          <p:nvPr>
            <p:ph type="dt" sz="half" idx="10"/>
          </p:nvPr>
        </p:nvSpPr>
        <p:spPr/>
        <p:txBody>
          <a:bodyPr/>
          <a:lstStyle/>
          <a:p>
            <a:fld id="{D411074B-2125-4C0C-87F0-AFB8C1694F86}" type="datetimeFigureOut">
              <a:rPr lang="en-US" smtClean="0"/>
              <a:t>7/19/2024</a:t>
            </a:fld>
            <a:endParaRPr lang="en-US"/>
          </a:p>
        </p:txBody>
      </p:sp>
      <p:sp>
        <p:nvSpPr>
          <p:cNvPr id="8" name="Footer Placeholder 7">
            <a:extLst>
              <a:ext uri="{FF2B5EF4-FFF2-40B4-BE49-F238E27FC236}">
                <a16:creationId xmlns:a16="http://schemas.microsoft.com/office/drawing/2014/main" id="{F0B14C34-0974-FAC5-363F-A328CC6E564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142FFCC-1023-09AA-159A-3DA27F4A8A59}"/>
              </a:ext>
            </a:extLst>
          </p:cNvPr>
          <p:cNvSpPr>
            <a:spLocks noGrp="1"/>
          </p:cNvSpPr>
          <p:nvPr>
            <p:ph type="sldNum" sz="quarter" idx="12"/>
          </p:nvPr>
        </p:nvSpPr>
        <p:spPr/>
        <p:txBody>
          <a:bodyPr/>
          <a:lstStyle/>
          <a:p>
            <a:fld id="{591C07FB-47F7-480E-BFA1-16CC3283A88B}" type="slidenum">
              <a:rPr lang="en-US" smtClean="0"/>
              <a:t>‹#›</a:t>
            </a:fld>
            <a:endParaRPr lang="en-US"/>
          </a:p>
        </p:txBody>
      </p:sp>
    </p:spTree>
    <p:extLst>
      <p:ext uri="{BB962C8B-B14F-4D97-AF65-F5344CB8AC3E}">
        <p14:creationId xmlns:p14="http://schemas.microsoft.com/office/powerpoint/2010/main" val="3668559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7961F-1719-74CE-0354-21C721201C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75735F-0B59-8F9C-313A-CD01E5B44642}"/>
              </a:ext>
            </a:extLst>
          </p:cNvPr>
          <p:cNvSpPr>
            <a:spLocks noGrp="1"/>
          </p:cNvSpPr>
          <p:nvPr>
            <p:ph type="dt" sz="half" idx="10"/>
          </p:nvPr>
        </p:nvSpPr>
        <p:spPr/>
        <p:txBody>
          <a:bodyPr/>
          <a:lstStyle/>
          <a:p>
            <a:fld id="{D411074B-2125-4C0C-87F0-AFB8C1694F86}" type="datetimeFigureOut">
              <a:rPr lang="en-US" smtClean="0"/>
              <a:t>7/19/2024</a:t>
            </a:fld>
            <a:endParaRPr lang="en-US"/>
          </a:p>
        </p:txBody>
      </p:sp>
      <p:sp>
        <p:nvSpPr>
          <p:cNvPr id="4" name="Footer Placeholder 3">
            <a:extLst>
              <a:ext uri="{FF2B5EF4-FFF2-40B4-BE49-F238E27FC236}">
                <a16:creationId xmlns:a16="http://schemas.microsoft.com/office/drawing/2014/main" id="{33F2BD6D-20B5-D848-37E9-836018BAF6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252A94-11EE-061F-FD15-A40F495AAD94}"/>
              </a:ext>
            </a:extLst>
          </p:cNvPr>
          <p:cNvSpPr>
            <a:spLocks noGrp="1"/>
          </p:cNvSpPr>
          <p:nvPr>
            <p:ph type="sldNum" sz="quarter" idx="12"/>
          </p:nvPr>
        </p:nvSpPr>
        <p:spPr/>
        <p:txBody>
          <a:bodyPr/>
          <a:lstStyle/>
          <a:p>
            <a:fld id="{591C07FB-47F7-480E-BFA1-16CC3283A88B}" type="slidenum">
              <a:rPr lang="en-US" smtClean="0"/>
              <a:t>‹#›</a:t>
            </a:fld>
            <a:endParaRPr lang="en-US"/>
          </a:p>
        </p:txBody>
      </p:sp>
    </p:spTree>
    <p:extLst>
      <p:ext uri="{BB962C8B-B14F-4D97-AF65-F5344CB8AC3E}">
        <p14:creationId xmlns:p14="http://schemas.microsoft.com/office/powerpoint/2010/main" val="343132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783BAD-C60B-C95C-4BDF-E5034E2C53BE}"/>
              </a:ext>
            </a:extLst>
          </p:cNvPr>
          <p:cNvSpPr>
            <a:spLocks noGrp="1"/>
          </p:cNvSpPr>
          <p:nvPr>
            <p:ph type="dt" sz="half" idx="10"/>
          </p:nvPr>
        </p:nvSpPr>
        <p:spPr/>
        <p:txBody>
          <a:bodyPr/>
          <a:lstStyle/>
          <a:p>
            <a:fld id="{D411074B-2125-4C0C-87F0-AFB8C1694F86}" type="datetimeFigureOut">
              <a:rPr lang="en-US" smtClean="0"/>
              <a:t>7/19/2024</a:t>
            </a:fld>
            <a:endParaRPr lang="en-US"/>
          </a:p>
        </p:txBody>
      </p:sp>
      <p:sp>
        <p:nvSpPr>
          <p:cNvPr id="3" name="Footer Placeholder 2">
            <a:extLst>
              <a:ext uri="{FF2B5EF4-FFF2-40B4-BE49-F238E27FC236}">
                <a16:creationId xmlns:a16="http://schemas.microsoft.com/office/drawing/2014/main" id="{E8BF3208-3B0A-77F9-FD38-4E24255E08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F1FE3F-2C96-6045-B610-212694AED5D6}"/>
              </a:ext>
            </a:extLst>
          </p:cNvPr>
          <p:cNvSpPr>
            <a:spLocks noGrp="1"/>
          </p:cNvSpPr>
          <p:nvPr>
            <p:ph type="sldNum" sz="quarter" idx="12"/>
          </p:nvPr>
        </p:nvSpPr>
        <p:spPr/>
        <p:txBody>
          <a:bodyPr/>
          <a:lstStyle/>
          <a:p>
            <a:fld id="{591C07FB-47F7-480E-BFA1-16CC3283A88B}" type="slidenum">
              <a:rPr lang="en-US" smtClean="0"/>
              <a:t>‹#›</a:t>
            </a:fld>
            <a:endParaRPr lang="en-US"/>
          </a:p>
        </p:txBody>
      </p:sp>
    </p:spTree>
    <p:extLst>
      <p:ext uri="{BB962C8B-B14F-4D97-AF65-F5344CB8AC3E}">
        <p14:creationId xmlns:p14="http://schemas.microsoft.com/office/powerpoint/2010/main" val="408163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1CD45-E509-7482-C50F-A2AC7C7A08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7FD28B-137E-1ECC-D28E-5157660AEB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FE172E-7ABA-0E10-F7E8-550689C83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6A27EA-2B6A-D287-0ECD-C32816C57C74}"/>
              </a:ext>
            </a:extLst>
          </p:cNvPr>
          <p:cNvSpPr>
            <a:spLocks noGrp="1"/>
          </p:cNvSpPr>
          <p:nvPr>
            <p:ph type="dt" sz="half" idx="10"/>
          </p:nvPr>
        </p:nvSpPr>
        <p:spPr/>
        <p:txBody>
          <a:bodyPr/>
          <a:lstStyle/>
          <a:p>
            <a:fld id="{D411074B-2125-4C0C-87F0-AFB8C1694F86}" type="datetimeFigureOut">
              <a:rPr lang="en-US" smtClean="0"/>
              <a:t>7/19/2024</a:t>
            </a:fld>
            <a:endParaRPr lang="en-US"/>
          </a:p>
        </p:txBody>
      </p:sp>
      <p:sp>
        <p:nvSpPr>
          <p:cNvPr id="6" name="Footer Placeholder 5">
            <a:extLst>
              <a:ext uri="{FF2B5EF4-FFF2-40B4-BE49-F238E27FC236}">
                <a16:creationId xmlns:a16="http://schemas.microsoft.com/office/drawing/2014/main" id="{3EC5ED09-A25E-390A-7D72-3E889EBBE6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9D3031-37E3-6067-C19D-9923BCB9A34A}"/>
              </a:ext>
            </a:extLst>
          </p:cNvPr>
          <p:cNvSpPr>
            <a:spLocks noGrp="1"/>
          </p:cNvSpPr>
          <p:nvPr>
            <p:ph type="sldNum" sz="quarter" idx="12"/>
          </p:nvPr>
        </p:nvSpPr>
        <p:spPr/>
        <p:txBody>
          <a:bodyPr/>
          <a:lstStyle/>
          <a:p>
            <a:fld id="{591C07FB-47F7-480E-BFA1-16CC3283A88B}" type="slidenum">
              <a:rPr lang="en-US" smtClean="0"/>
              <a:t>‹#›</a:t>
            </a:fld>
            <a:endParaRPr lang="en-US"/>
          </a:p>
        </p:txBody>
      </p:sp>
    </p:spTree>
    <p:extLst>
      <p:ext uri="{BB962C8B-B14F-4D97-AF65-F5344CB8AC3E}">
        <p14:creationId xmlns:p14="http://schemas.microsoft.com/office/powerpoint/2010/main" val="2479746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F6436-65A0-3A06-DBC2-A7B8CA5029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E8C6869-93F5-472E-0D99-F35D594410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1BCA7A-C0EC-6A6F-5D28-A1E4E90BE6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E31FC3-4D02-496C-498A-B81773472FB9}"/>
              </a:ext>
            </a:extLst>
          </p:cNvPr>
          <p:cNvSpPr>
            <a:spLocks noGrp="1"/>
          </p:cNvSpPr>
          <p:nvPr>
            <p:ph type="dt" sz="half" idx="10"/>
          </p:nvPr>
        </p:nvSpPr>
        <p:spPr/>
        <p:txBody>
          <a:bodyPr/>
          <a:lstStyle/>
          <a:p>
            <a:fld id="{D411074B-2125-4C0C-87F0-AFB8C1694F86}" type="datetimeFigureOut">
              <a:rPr lang="en-US" smtClean="0"/>
              <a:t>7/19/2024</a:t>
            </a:fld>
            <a:endParaRPr lang="en-US"/>
          </a:p>
        </p:txBody>
      </p:sp>
      <p:sp>
        <p:nvSpPr>
          <p:cNvPr id="6" name="Footer Placeholder 5">
            <a:extLst>
              <a:ext uri="{FF2B5EF4-FFF2-40B4-BE49-F238E27FC236}">
                <a16:creationId xmlns:a16="http://schemas.microsoft.com/office/drawing/2014/main" id="{D58EEC64-0B2B-F6F5-B257-FEAEA24E42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24D17D-27B4-6EE7-FC0B-070E2AB39A21}"/>
              </a:ext>
            </a:extLst>
          </p:cNvPr>
          <p:cNvSpPr>
            <a:spLocks noGrp="1"/>
          </p:cNvSpPr>
          <p:nvPr>
            <p:ph type="sldNum" sz="quarter" idx="12"/>
          </p:nvPr>
        </p:nvSpPr>
        <p:spPr/>
        <p:txBody>
          <a:bodyPr/>
          <a:lstStyle/>
          <a:p>
            <a:fld id="{591C07FB-47F7-480E-BFA1-16CC3283A88B}" type="slidenum">
              <a:rPr lang="en-US" smtClean="0"/>
              <a:t>‹#›</a:t>
            </a:fld>
            <a:endParaRPr lang="en-US"/>
          </a:p>
        </p:txBody>
      </p:sp>
    </p:spTree>
    <p:extLst>
      <p:ext uri="{BB962C8B-B14F-4D97-AF65-F5344CB8AC3E}">
        <p14:creationId xmlns:p14="http://schemas.microsoft.com/office/powerpoint/2010/main" val="2796436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7BD19E-2150-7D8C-AF18-E0A96696EF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C984D0-FD0F-3E5F-D8D9-80D4517E62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134BB3-C404-5170-E7F2-FEC666A6EB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411074B-2125-4C0C-87F0-AFB8C1694F86}" type="datetimeFigureOut">
              <a:rPr lang="en-US" smtClean="0"/>
              <a:t>7/19/2024</a:t>
            </a:fld>
            <a:endParaRPr lang="en-US"/>
          </a:p>
        </p:txBody>
      </p:sp>
      <p:sp>
        <p:nvSpPr>
          <p:cNvPr id="5" name="Footer Placeholder 4">
            <a:extLst>
              <a:ext uri="{FF2B5EF4-FFF2-40B4-BE49-F238E27FC236}">
                <a16:creationId xmlns:a16="http://schemas.microsoft.com/office/drawing/2014/main" id="{B2AB929B-AA76-0064-AA5C-C22E6180F4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B3C84B7-D5E5-0578-D65D-601620D3C6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91C07FB-47F7-480E-BFA1-16CC3283A88B}" type="slidenum">
              <a:rPr lang="en-US" smtClean="0"/>
              <a:t>‹#›</a:t>
            </a:fld>
            <a:endParaRPr lang="en-US"/>
          </a:p>
        </p:txBody>
      </p:sp>
    </p:spTree>
    <p:extLst>
      <p:ext uri="{BB962C8B-B14F-4D97-AF65-F5344CB8AC3E}">
        <p14:creationId xmlns:p14="http://schemas.microsoft.com/office/powerpoint/2010/main" val="3331233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25.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3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3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3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26.png"/><Relationship Id="rId5" Type="http://schemas.openxmlformats.org/officeDocument/2006/relationships/image" Target="../media/image37.png"/><Relationship Id="rId10" Type="http://schemas.openxmlformats.org/officeDocument/2006/relationships/image" Target="../media/image25.png"/><Relationship Id="rId4" Type="http://schemas.openxmlformats.org/officeDocument/2006/relationships/image" Target="../media/image36.png"/><Relationship Id="rId9" Type="http://schemas.openxmlformats.org/officeDocument/2006/relationships/image" Target="../media/image24.png"/></Relationships>
</file>

<file path=ppt/slides/_rels/slide3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26.png"/><Relationship Id="rId5" Type="http://schemas.openxmlformats.org/officeDocument/2006/relationships/image" Target="../media/image37.png"/><Relationship Id="rId10" Type="http://schemas.openxmlformats.org/officeDocument/2006/relationships/image" Target="../media/image25.png"/><Relationship Id="rId4" Type="http://schemas.openxmlformats.org/officeDocument/2006/relationships/image" Target="../media/image36.png"/><Relationship Id="rId9" Type="http://schemas.openxmlformats.org/officeDocument/2006/relationships/image" Target="../media/image24.png"/></Relationships>
</file>

<file path=ppt/slides/_rels/slide3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26.png"/><Relationship Id="rId5" Type="http://schemas.openxmlformats.org/officeDocument/2006/relationships/image" Target="../media/image37.png"/><Relationship Id="rId10" Type="http://schemas.openxmlformats.org/officeDocument/2006/relationships/image" Target="../media/image25.png"/><Relationship Id="rId4" Type="http://schemas.openxmlformats.org/officeDocument/2006/relationships/image" Target="../media/image36.png"/><Relationship Id="rId9" Type="http://schemas.openxmlformats.org/officeDocument/2006/relationships/image" Target="../media/image24.png"/></Relationships>
</file>

<file path=ppt/slides/_rels/slide3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26.png"/><Relationship Id="rId5" Type="http://schemas.openxmlformats.org/officeDocument/2006/relationships/image" Target="../media/image37.png"/><Relationship Id="rId10" Type="http://schemas.openxmlformats.org/officeDocument/2006/relationships/image" Target="../media/image25.png"/><Relationship Id="rId4" Type="http://schemas.openxmlformats.org/officeDocument/2006/relationships/image" Target="../media/image36.png"/><Relationship Id="rId9" Type="http://schemas.openxmlformats.org/officeDocument/2006/relationships/image" Target="../media/image24.png"/></Relationships>
</file>

<file path=ppt/slides/_rels/slide3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26.png"/><Relationship Id="rId5" Type="http://schemas.openxmlformats.org/officeDocument/2006/relationships/image" Target="../media/image37.png"/><Relationship Id="rId10" Type="http://schemas.openxmlformats.org/officeDocument/2006/relationships/image" Target="../media/image25.png"/><Relationship Id="rId4" Type="http://schemas.openxmlformats.org/officeDocument/2006/relationships/image" Target="../media/image36.png"/><Relationship Id="rId9"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4.jpg"/><Relationship Id="rId7" Type="http://schemas.openxmlformats.org/officeDocument/2006/relationships/diagramLayout" Target="../diagrams/layout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Data" Target="../diagrams/data1.xml"/><Relationship Id="rId5" Type="http://schemas.openxmlformats.org/officeDocument/2006/relationships/image" Target="../media/image2.jpeg"/><Relationship Id="rId10" Type="http://schemas.microsoft.com/office/2007/relationships/diagramDrawing" Target="../diagrams/drawing1.xml"/><Relationship Id="rId4" Type="http://schemas.openxmlformats.org/officeDocument/2006/relationships/image" Target="../media/image1.png"/><Relationship Id="rId9" Type="http://schemas.openxmlformats.org/officeDocument/2006/relationships/diagramColors" Target="../diagrams/colors1.xml"/></Relationships>
</file>

<file path=ppt/slides/_rels/slide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26.png"/><Relationship Id="rId5" Type="http://schemas.openxmlformats.org/officeDocument/2006/relationships/image" Target="../media/image37.png"/><Relationship Id="rId10" Type="http://schemas.openxmlformats.org/officeDocument/2006/relationships/image" Target="../media/image25.png"/><Relationship Id="rId4" Type="http://schemas.openxmlformats.org/officeDocument/2006/relationships/image" Target="../media/image36.png"/><Relationship Id="rId9" Type="http://schemas.openxmlformats.org/officeDocument/2006/relationships/image" Target="../media/image24.png"/></Relationships>
</file>

<file path=ppt/slides/_rels/slide4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png"/><Relationship Id="rId7" Type="http://schemas.openxmlformats.org/officeDocument/2006/relationships/image" Target="../media/image41.png"/><Relationship Id="rId12"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26.png"/><Relationship Id="rId5" Type="http://schemas.openxmlformats.org/officeDocument/2006/relationships/image" Target="../media/image37.png"/><Relationship Id="rId10" Type="http://schemas.openxmlformats.org/officeDocument/2006/relationships/image" Target="../media/image25.png"/><Relationship Id="rId4" Type="http://schemas.openxmlformats.org/officeDocument/2006/relationships/image" Target="../media/image36.png"/><Relationship Id="rId9"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32.pn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6.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6.png"/><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8.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48.png"/><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8.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8.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17/06/relationships/model3d" Target="../media/model3d2.glb"/><Relationship Id="rId5" Type="http://schemas.openxmlformats.org/officeDocument/2006/relationships/image" Target="../media/image11.png"/><Relationship Id="rId4" Type="http://schemas.microsoft.com/office/2017/06/relationships/model3d" Target="../media/model3d1.glb"/></Relationships>
</file>

<file path=ppt/slides/_rels/slide5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8.png"/><Relationship Id="rId4" Type="http://schemas.openxmlformats.org/officeDocument/2006/relationships/image" Target="../media/image40.png"/><Relationship Id="rId9" Type="http://schemas.openxmlformats.org/officeDocument/2006/relationships/image" Target="../media/image4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53.jpg"/><Relationship Id="rId5" Type="http://schemas.openxmlformats.org/officeDocument/2006/relationships/image" Target="../media/image52.jpeg"/><Relationship Id="rId4" Type="http://schemas.openxmlformats.org/officeDocument/2006/relationships/image" Target="../media/image51.jpeg"/></Relationships>
</file>

<file path=ppt/slides/_rels/slide54.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53.jpg"/><Relationship Id="rId5" Type="http://schemas.openxmlformats.org/officeDocument/2006/relationships/image" Target="../media/image52.jpeg"/><Relationship Id="rId4" Type="http://schemas.openxmlformats.org/officeDocument/2006/relationships/image" Target="../media/image51.jpeg"/></Relationships>
</file>

<file path=ppt/slides/_rels/slide55.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53.jpg"/><Relationship Id="rId5" Type="http://schemas.openxmlformats.org/officeDocument/2006/relationships/image" Target="../media/image52.jpeg"/><Relationship Id="rId4" Type="http://schemas.openxmlformats.org/officeDocument/2006/relationships/image" Target="../media/image51.jpeg"/></Relationships>
</file>

<file path=ppt/slides/_rels/slide56.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53.jpg"/><Relationship Id="rId5" Type="http://schemas.openxmlformats.org/officeDocument/2006/relationships/image" Target="../media/image52.jpeg"/><Relationship Id="rId4" Type="http://schemas.openxmlformats.org/officeDocument/2006/relationships/image" Target="../media/image51.jpeg"/></Relationships>
</file>

<file path=ppt/slides/_rels/slide57.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53.jpg"/><Relationship Id="rId5" Type="http://schemas.openxmlformats.org/officeDocument/2006/relationships/image" Target="../media/image52.jpeg"/><Relationship Id="rId4" Type="http://schemas.openxmlformats.org/officeDocument/2006/relationships/image" Target="../media/image51.jpeg"/></Relationships>
</file>

<file path=ppt/slides/_rels/slide58.xml.rels><?xml version="1.0" encoding="UTF-8" standalone="yes"?>
<Relationships xmlns="http://schemas.openxmlformats.org/package/2006/relationships"><Relationship Id="rId8" Type="http://schemas.openxmlformats.org/officeDocument/2006/relationships/hyperlink" Target="https://docs.opencv.org/3.4/df/d9d/tutorial_py_colorspaces.html" TargetMode="External"/><Relationship Id="rId3" Type="http://schemas.openxmlformats.org/officeDocument/2006/relationships/hyperlink" Target="https://www.merriam-webster.com/dictionary/air%20hockey" TargetMode="External"/><Relationship Id="rId7" Type="http://schemas.openxmlformats.org/officeDocument/2006/relationships/hyperlink" Target="https://youtu.be/ve9M8d6KfdI?si=8PxCvQbe-xPVnI0p" TargetMode="External"/><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hyperlink" Target="https://www.youtube.com/watch?v=eDIj5LuIL4A" TargetMode="External"/><Relationship Id="rId5" Type="http://schemas.openxmlformats.org/officeDocument/2006/relationships/hyperlink" Target="https://blog.arduino.cc/2018/10/29/linear-movement-with-arduino-and-3d-printing/" TargetMode="External"/><Relationship Id="rId10" Type="http://schemas.openxmlformats.org/officeDocument/2006/relationships/hyperlink" Target="https://docs.opencv.org/4.x/d3/d05/tutorial_py_table_of_contents_contours.html" TargetMode="External"/><Relationship Id="rId4" Type="http://schemas.openxmlformats.org/officeDocument/2006/relationships/hyperlink" Target="https://openbuildspartstore.com/v-slot-nema-17-linear-actuator-bundle-belt-driven/" TargetMode="External"/><Relationship Id="rId9" Type="http://schemas.openxmlformats.org/officeDocument/2006/relationships/hyperlink" Target="https://docs.opencv.org/3.4/da/d97/tutorial_threshold_inRange.html"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microsoft.com/office/2017/06/relationships/model3d" Target="../media/model3d2.glb"/><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microsoft.com/office/2017/06/relationships/model3d" Target="../media/model3d2.glb"/><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ECC300-1069-5B7F-4702-8D64635186D3}"/>
              </a:ext>
            </a:extLst>
          </p:cNvPr>
          <p:cNvSpPr txBox="1"/>
          <p:nvPr/>
        </p:nvSpPr>
        <p:spPr>
          <a:xfrm>
            <a:off x="246118" y="3781182"/>
            <a:ext cx="5081256" cy="1446550"/>
          </a:xfrm>
          <a:prstGeom prst="rect">
            <a:avLst/>
          </a:prstGeom>
          <a:noFill/>
        </p:spPr>
        <p:txBody>
          <a:bodyPr wrap="square" rtlCol="0">
            <a:spAutoFit/>
          </a:bodyPr>
          <a:lstStyle/>
          <a:p>
            <a:r>
              <a:rPr lang="en-US" sz="8800" b="1" dirty="0">
                <a:solidFill>
                  <a:schemeClr val="bg1"/>
                </a:solidFill>
                <a:latin typeface="Century Gothic" panose="020B0502020202020204" pitchFamily="34" charset="0"/>
              </a:rPr>
              <a:t>DualPlay</a:t>
            </a:r>
            <a:endParaRPr lang="en-US" sz="7200" b="1"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11683CE1-3AAE-6BE5-0906-AEB38F55419B}"/>
              </a:ext>
            </a:extLst>
          </p:cNvPr>
          <p:cNvSpPr txBox="1"/>
          <p:nvPr/>
        </p:nvSpPr>
        <p:spPr>
          <a:xfrm>
            <a:off x="352557" y="4996899"/>
            <a:ext cx="2295821" cy="461665"/>
          </a:xfrm>
          <a:prstGeom prst="rect">
            <a:avLst/>
          </a:prstGeom>
          <a:noFill/>
        </p:spPr>
        <p:txBody>
          <a:bodyPr wrap="none" rtlCol="0">
            <a:spAutoFit/>
          </a:bodyPr>
          <a:lstStyle/>
          <a:p>
            <a:r>
              <a:rPr lang="en-US" sz="2400" dirty="0">
                <a:solidFill>
                  <a:schemeClr val="bg1"/>
                </a:solidFill>
                <a:latin typeface="Century Gothic" panose="020B0502020202020204" pitchFamily="34" charset="0"/>
              </a:rPr>
              <a:t>AI Group No 1</a:t>
            </a:r>
          </a:p>
        </p:txBody>
      </p:sp>
      <p:sp>
        <p:nvSpPr>
          <p:cNvPr id="22" name="Freeform: Shape 21">
            <a:extLst>
              <a:ext uri="{FF2B5EF4-FFF2-40B4-BE49-F238E27FC236}">
                <a16:creationId xmlns:a16="http://schemas.microsoft.com/office/drawing/2014/main" id="{B0839014-663A-84F2-2445-8616ECF9E363}"/>
              </a:ext>
            </a:extLst>
          </p:cNvPr>
          <p:cNvSpPr/>
          <p:nvPr/>
        </p:nvSpPr>
        <p:spPr>
          <a:xfrm rot="5400000">
            <a:off x="3960657" y="-1232602"/>
            <a:ext cx="10076269" cy="9692588"/>
          </a:xfrm>
          <a:custGeom>
            <a:avLst/>
            <a:gdLst>
              <a:gd name="connsiteX0" fmla="*/ 7200065 w 10076269"/>
              <a:gd name="connsiteY0" fmla="*/ 2394065 h 8556373"/>
              <a:gd name="connsiteX1" fmla="*/ 7798582 w 10076269"/>
              <a:gd name="connsiteY1" fmla="*/ 1197033 h 8556373"/>
              <a:gd name="connsiteX2" fmla="*/ 9477753 w 10076269"/>
              <a:gd name="connsiteY2" fmla="*/ 1197033 h 8556373"/>
              <a:gd name="connsiteX3" fmla="*/ 10076269 w 10076269"/>
              <a:gd name="connsiteY3" fmla="*/ 2394065 h 8556373"/>
              <a:gd name="connsiteX4" fmla="*/ 9477753 w 10076269"/>
              <a:gd name="connsiteY4" fmla="*/ 3591097 h 8556373"/>
              <a:gd name="connsiteX5" fmla="*/ 7798582 w 10076269"/>
              <a:gd name="connsiteY5" fmla="*/ 3591097 h 8556373"/>
              <a:gd name="connsiteX6" fmla="*/ 7200065 w 10076269"/>
              <a:gd name="connsiteY6" fmla="*/ 4876703 h 8556373"/>
              <a:gd name="connsiteX7" fmla="*/ 7798582 w 10076269"/>
              <a:gd name="connsiteY7" fmla="*/ 3679671 h 8556373"/>
              <a:gd name="connsiteX8" fmla="*/ 9477753 w 10076269"/>
              <a:gd name="connsiteY8" fmla="*/ 3679671 h 8556373"/>
              <a:gd name="connsiteX9" fmla="*/ 10076269 w 10076269"/>
              <a:gd name="connsiteY9" fmla="*/ 4876703 h 8556373"/>
              <a:gd name="connsiteX10" fmla="*/ 9477753 w 10076269"/>
              <a:gd name="connsiteY10" fmla="*/ 6073735 h 8556373"/>
              <a:gd name="connsiteX11" fmla="*/ 7798582 w 10076269"/>
              <a:gd name="connsiteY11" fmla="*/ 6073735 h 8556373"/>
              <a:gd name="connsiteX12" fmla="*/ 7193124 w 10076269"/>
              <a:gd name="connsiteY12" fmla="*/ 7359341 h 8556373"/>
              <a:gd name="connsiteX13" fmla="*/ 7791641 w 10076269"/>
              <a:gd name="connsiteY13" fmla="*/ 6162309 h 8556373"/>
              <a:gd name="connsiteX14" fmla="*/ 9470812 w 10076269"/>
              <a:gd name="connsiteY14" fmla="*/ 6162309 h 8556373"/>
              <a:gd name="connsiteX15" fmla="*/ 10069328 w 10076269"/>
              <a:gd name="connsiteY15" fmla="*/ 7359341 h 8556373"/>
              <a:gd name="connsiteX16" fmla="*/ 9470812 w 10076269"/>
              <a:gd name="connsiteY16" fmla="*/ 8556373 h 8556373"/>
              <a:gd name="connsiteX17" fmla="*/ 7791641 w 10076269"/>
              <a:gd name="connsiteY17" fmla="*/ 8556373 h 8556373"/>
              <a:gd name="connsiteX18" fmla="*/ 4786731 w 10076269"/>
              <a:gd name="connsiteY18" fmla="*/ 1197032 h 8556373"/>
              <a:gd name="connsiteX19" fmla="*/ 5385247 w 10076269"/>
              <a:gd name="connsiteY19" fmla="*/ 0 h 8556373"/>
              <a:gd name="connsiteX20" fmla="*/ 7064418 w 10076269"/>
              <a:gd name="connsiteY20" fmla="*/ 0 h 8556373"/>
              <a:gd name="connsiteX21" fmla="*/ 7662934 w 10076269"/>
              <a:gd name="connsiteY21" fmla="*/ 1197032 h 8556373"/>
              <a:gd name="connsiteX22" fmla="*/ 7064418 w 10076269"/>
              <a:gd name="connsiteY22" fmla="*/ 2394064 h 8556373"/>
              <a:gd name="connsiteX23" fmla="*/ 5385247 w 10076269"/>
              <a:gd name="connsiteY23" fmla="*/ 2394064 h 8556373"/>
              <a:gd name="connsiteX24" fmla="*/ 4786731 w 10076269"/>
              <a:gd name="connsiteY24" fmla="*/ 3679670 h 8556373"/>
              <a:gd name="connsiteX25" fmla="*/ 5385247 w 10076269"/>
              <a:gd name="connsiteY25" fmla="*/ 2482638 h 8556373"/>
              <a:gd name="connsiteX26" fmla="*/ 7064418 w 10076269"/>
              <a:gd name="connsiteY26" fmla="*/ 2482638 h 8556373"/>
              <a:gd name="connsiteX27" fmla="*/ 7662934 w 10076269"/>
              <a:gd name="connsiteY27" fmla="*/ 3679670 h 8556373"/>
              <a:gd name="connsiteX28" fmla="*/ 7064418 w 10076269"/>
              <a:gd name="connsiteY28" fmla="*/ 4876702 h 8556373"/>
              <a:gd name="connsiteX29" fmla="*/ 5385247 w 10076269"/>
              <a:gd name="connsiteY29" fmla="*/ 4876702 h 8556373"/>
              <a:gd name="connsiteX30" fmla="*/ 4779790 w 10076269"/>
              <a:gd name="connsiteY30" fmla="*/ 6162308 h 8556373"/>
              <a:gd name="connsiteX31" fmla="*/ 5378306 w 10076269"/>
              <a:gd name="connsiteY31" fmla="*/ 4965276 h 8556373"/>
              <a:gd name="connsiteX32" fmla="*/ 7057477 w 10076269"/>
              <a:gd name="connsiteY32" fmla="*/ 4965276 h 8556373"/>
              <a:gd name="connsiteX33" fmla="*/ 7655993 w 10076269"/>
              <a:gd name="connsiteY33" fmla="*/ 6162308 h 8556373"/>
              <a:gd name="connsiteX34" fmla="*/ 7057477 w 10076269"/>
              <a:gd name="connsiteY34" fmla="*/ 7359340 h 8556373"/>
              <a:gd name="connsiteX35" fmla="*/ 5378306 w 10076269"/>
              <a:gd name="connsiteY35" fmla="*/ 7359340 h 8556373"/>
              <a:gd name="connsiteX36" fmla="*/ 2389895 w 10076269"/>
              <a:gd name="connsiteY36" fmla="*/ 2394065 h 8556373"/>
              <a:gd name="connsiteX37" fmla="*/ 2988412 w 10076269"/>
              <a:gd name="connsiteY37" fmla="*/ 1197033 h 8556373"/>
              <a:gd name="connsiteX38" fmla="*/ 4667583 w 10076269"/>
              <a:gd name="connsiteY38" fmla="*/ 1197033 h 8556373"/>
              <a:gd name="connsiteX39" fmla="*/ 5266098 w 10076269"/>
              <a:gd name="connsiteY39" fmla="*/ 2394065 h 8556373"/>
              <a:gd name="connsiteX40" fmla="*/ 4667583 w 10076269"/>
              <a:gd name="connsiteY40" fmla="*/ 3591097 h 8556373"/>
              <a:gd name="connsiteX41" fmla="*/ 2988412 w 10076269"/>
              <a:gd name="connsiteY41" fmla="*/ 3591097 h 8556373"/>
              <a:gd name="connsiteX42" fmla="*/ 2389895 w 10076269"/>
              <a:gd name="connsiteY42" fmla="*/ 4876703 h 8556373"/>
              <a:gd name="connsiteX43" fmla="*/ 2988412 w 10076269"/>
              <a:gd name="connsiteY43" fmla="*/ 3679671 h 8556373"/>
              <a:gd name="connsiteX44" fmla="*/ 4667583 w 10076269"/>
              <a:gd name="connsiteY44" fmla="*/ 3679671 h 8556373"/>
              <a:gd name="connsiteX45" fmla="*/ 5266098 w 10076269"/>
              <a:gd name="connsiteY45" fmla="*/ 4876703 h 8556373"/>
              <a:gd name="connsiteX46" fmla="*/ 4667583 w 10076269"/>
              <a:gd name="connsiteY46" fmla="*/ 6073735 h 8556373"/>
              <a:gd name="connsiteX47" fmla="*/ 2988412 w 10076269"/>
              <a:gd name="connsiteY47" fmla="*/ 6073735 h 8556373"/>
              <a:gd name="connsiteX48" fmla="*/ 2382954 w 10076269"/>
              <a:gd name="connsiteY48" fmla="*/ 7359341 h 8556373"/>
              <a:gd name="connsiteX49" fmla="*/ 2981471 w 10076269"/>
              <a:gd name="connsiteY49" fmla="*/ 6162309 h 8556373"/>
              <a:gd name="connsiteX50" fmla="*/ 4660641 w 10076269"/>
              <a:gd name="connsiteY50" fmla="*/ 6162309 h 8556373"/>
              <a:gd name="connsiteX51" fmla="*/ 5259157 w 10076269"/>
              <a:gd name="connsiteY51" fmla="*/ 7359341 h 8556373"/>
              <a:gd name="connsiteX52" fmla="*/ 4660641 w 10076269"/>
              <a:gd name="connsiteY52" fmla="*/ 8556373 h 8556373"/>
              <a:gd name="connsiteX53" fmla="*/ 2981471 w 10076269"/>
              <a:gd name="connsiteY53" fmla="*/ 8556373 h 8556373"/>
              <a:gd name="connsiteX54" fmla="*/ 6941 w 10076269"/>
              <a:gd name="connsiteY54" fmla="*/ 1197032 h 8556373"/>
              <a:gd name="connsiteX55" fmla="*/ 605458 w 10076269"/>
              <a:gd name="connsiteY55" fmla="*/ 0 h 8556373"/>
              <a:gd name="connsiteX56" fmla="*/ 2284629 w 10076269"/>
              <a:gd name="connsiteY56" fmla="*/ 0 h 8556373"/>
              <a:gd name="connsiteX57" fmla="*/ 2883145 w 10076269"/>
              <a:gd name="connsiteY57" fmla="*/ 1197032 h 8556373"/>
              <a:gd name="connsiteX58" fmla="*/ 2284629 w 10076269"/>
              <a:gd name="connsiteY58" fmla="*/ 2394064 h 8556373"/>
              <a:gd name="connsiteX59" fmla="*/ 605458 w 10076269"/>
              <a:gd name="connsiteY59" fmla="*/ 2394064 h 8556373"/>
              <a:gd name="connsiteX60" fmla="*/ 6941 w 10076269"/>
              <a:gd name="connsiteY60" fmla="*/ 3679670 h 8556373"/>
              <a:gd name="connsiteX61" fmla="*/ 605458 w 10076269"/>
              <a:gd name="connsiteY61" fmla="*/ 2482638 h 8556373"/>
              <a:gd name="connsiteX62" fmla="*/ 2284629 w 10076269"/>
              <a:gd name="connsiteY62" fmla="*/ 2482638 h 8556373"/>
              <a:gd name="connsiteX63" fmla="*/ 2883145 w 10076269"/>
              <a:gd name="connsiteY63" fmla="*/ 3679670 h 8556373"/>
              <a:gd name="connsiteX64" fmla="*/ 2284629 w 10076269"/>
              <a:gd name="connsiteY64" fmla="*/ 4876702 h 8556373"/>
              <a:gd name="connsiteX65" fmla="*/ 605458 w 10076269"/>
              <a:gd name="connsiteY65" fmla="*/ 4876702 h 8556373"/>
              <a:gd name="connsiteX66" fmla="*/ 0 w 10076269"/>
              <a:gd name="connsiteY66" fmla="*/ 6162308 h 8556373"/>
              <a:gd name="connsiteX67" fmla="*/ 598517 w 10076269"/>
              <a:gd name="connsiteY67" fmla="*/ 4965276 h 8556373"/>
              <a:gd name="connsiteX68" fmla="*/ 2277688 w 10076269"/>
              <a:gd name="connsiteY68" fmla="*/ 4965276 h 8556373"/>
              <a:gd name="connsiteX69" fmla="*/ 2876204 w 10076269"/>
              <a:gd name="connsiteY69" fmla="*/ 6162308 h 8556373"/>
              <a:gd name="connsiteX70" fmla="*/ 2277688 w 10076269"/>
              <a:gd name="connsiteY70" fmla="*/ 7359340 h 8556373"/>
              <a:gd name="connsiteX71" fmla="*/ 598517 w 10076269"/>
              <a:gd name="connsiteY71" fmla="*/ 7359340 h 8556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076269" h="8556373">
                <a:moveTo>
                  <a:pt x="7200065" y="2394065"/>
                </a:moveTo>
                <a:lnTo>
                  <a:pt x="7798582" y="1197033"/>
                </a:lnTo>
                <a:lnTo>
                  <a:pt x="9477753" y="1197033"/>
                </a:lnTo>
                <a:lnTo>
                  <a:pt x="10076269" y="2394065"/>
                </a:lnTo>
                <a:lnTo>
                  <a:pt x="9477753" y="3591097"/>
                </a:lnTo>
                <a:lnTo>
                  <a:pt x="7798582" y="3591097"/>
                </a:lnTo>
                <a:close/>
                <a:moveTo>
                  <a:pt x="7200065" y="4876703"/>
                </a:moveTo>
                <a:lnTo>
                  <a:pt x="7798582" y="3679671"/>
                </a:lnTo>
                <a:lnTo>
                  <a:pt x="9477753" y="3679671"/>
                </a:lnTo>
                <a:lnTo>
                  <a:pt x="10076269" y="4876703"/>
                </a:lnTo>
                <a:lnTo>
                  <a:pt x="9477753" y="6073735"/>
                </a:lnTo>
                <a:lnTo>
                  <a:pt x="7798582" y="6073735"/>
                </a:lnTo>
                <a:close/>
                <a:moveTo>
                  <a:pt x="7193124" y="7359341"/>
                </a:moveTo>
                <a:lnTo>
                  <a:pt x="7791641" y="6162309"/>
                </a:lnTo>
                <a:lnTo>
                  <a:pt x="9470812" y="6162309"/>
                </a:lnTo>
                <a:lnTo>
                  <a:pt x="10069328" y="7359341"/>
                </a:lnTo>
                <a:lnTo>
                  <a:pt x="9470812" y="8556373"/>
                </a:lnTo>
                <a:lnTo>
                  <a:pt x="7791641" y="8556373"/>
                </a:lnTo>
                <a:close/>
                <a:moveTo>
                  <a:pt x="4786731" y="1197032"/>
                </a:moveTo>
                <a:lnTo>
                  <a:pt x="5385247" y="0"/>
                </a:lnTo>
                <a:lnTo>
                  <a:pt x="7064418" y="0"/>
                </a:lnTo>
                <a:lnTo>
                  <a:pt x="7662934" y="1197032"/>
                </a:lnTo>
                <a:lnTo>
                  <a:pt x="7064418" y="2394064"/>
                </a:lnTo>
                <a:lnTo>
                  <a:pt x="5385247" y="2394064"/>
                </a:lnTo>
                <a:close/>
                <a:moveTo>
                  <a:pt x="4786731" y="3679670"/>
                </a:moveTo>
                <a:lnTo>
                  <a:pt x="5385247" y="2482638"/>
                </a:lnTo>
                <a:lnTo>
                  <a:pt x="7064418" y="2482638"/>
                </a:lnTo>
                <a:lnTo>
                  <a:pt x="7662934" y="3679670"/>
                </a:lnTo>
                <a:lnTo>
                  <a:pt x="7064418" y="4876702"/>
                </a:lnTo>
                <a:lnTo>
                  <a:pt x="5385247" y="4876702"/>
                </a:lnTo>
                <a:close/>
                <a:moveTo>
                  <a:pt x="4779790" y="6162308"/>
                </a:moveTo>
                <a:lnTo>
                  <a:pt x="5378306" y="4965276"/>
                </a:lnTo>
                <a:lnTo>
                  <a:pt x="7057477" y="4965276"/>
                </a:lnTo>
                <a:lnTo>
                  <a:pt x="7655993" y="6162308"/>
                </a:lnTo>
                <a:lnTo>
                  <a:pt x="7057477" y="7359340"/>
                </a:lnTo>
                <a:lnTo>
                  <a:pt x="5378306" y="7359340"/>
                </a:lnTo>
                <a:close/>
                <a:moveTo>
                  <a:pt x="2389895" y="2394065"/>
                </a:moveTo>
                <a:lnTo>
                  <a:pt x="2988412" y="1197033"/>
                </a:lnTo>
                <a:lnTo>
                  <a:pt x="4667583" y="1197033"/>
                </a:lnTo>
                <a:lnTo>
                  <a:pt x="5266098" y="2394065"/>
                </a:lnTo>
                <a:lnTo>
                  <a:pt x="4667583" y="3591097"/>
                </a:lnTo>
                <a:lnTo>
                  <a:pt x="2988412" y="3591097"/>
                </a:lnTo>
                <a:close/>
                <a:moveTo>
                  <a:pt x="2389895" y="4876703"/>
                </a:moveTo>
                <a:lnTo>
                  <a:pt x="2988412" y="3679671"/>
                </a:lnTo>
                <a:lnTo>
                  <a:pt x="4667583" y="3679671"/>
                </a:lnTo>
                <a:lnTo>
                  <a:pt x="5266098" y="4876703"/>
                </a:lnTo>
                <a:lnTo>
                  <a:pt x="4667583" y="6073735"/>
                </a:lnTo>
                <a:lnTo>
                  <a:pt x="2988412" y="6073735"/>
                </a:lnTo>
                <a:close/>
                <a:moveTo>
                  <a:pt x="2382954" y="7359341"/>
                </a:moveTo>
                <a:lnTo>
                  <a:pt x="2981471" y="6162309"/>
                </a:lnTo>
                <a:lnTo>
                  <a:pt x="4660641" y="6162309"/>
                </a:lnTo>
                <a:lnTo>
                  <a:pt x="5259157" y="7359341"/>
                </a:lnTo>
                <a:lnTo>
                  <a:pt x="4660641" y="8556373"/>
                </a:lnTo>
                <a:lnTo>
                  <a:pt x="2981471" y="8556373"/>
                </a:lnTo>
                <a:close/>
                <a:moveTo>
                  <a:pt x="6941" y="1197032"/>
                </a:moveTo>
                <a:lnTo>
                  <a:pt x="605458" y="0"/>
                </a:lnTo>
                <a:lnTo>
                  <a:pt x="2284629" y="0"/>
                </a:lnTo>
                <a:lnTo>
                  <a:pt x="2883145" y="1197032"/>
                </a:lnTo>
                <a:lnTo>
                  <a:pt x="2284629" y="2394064"/>
                </a:lnTo>
                <a:lnTo>
                  <a:pt x="605458" y="2394064"/>
                </a:lnTo>
                <a:close/>
                <a:moveTo>
                  <a:pt x="6941" y="3679670"/>
                </a:moveTo>
                <a:lnTo>
                  <a:pt x="605458" y="2482638"/>
                </a:lnTo>
                <a:lnTo>
                  <a:pt x="2284629" y="2482638"/>
                </a:lnTo>
                <a:lnTo>
                  <a:pt x="2883145" y="3679670"/>
                </a:lnTo>
                <a:lnTo>
                  <a:pt x="2284629" y="4876702"/>
                </a:lnTo>
                <a:lnTo>
                  <a:pt x="605458" y="4876702"/>
                </a:lnTo>
                <a:close/>
                <a:moveTo>
                  <a:pt x="0" y="6162308"/>
                </a:moveTo>
                <a:lnTo>
                  <a:pt x="598517" y="4965276"/>
                </a:lnTo>
                <a:lnTo>
                  <a:pt x="2277688" y="4965276"/>
                </a:lnTo>
                <a:lnTo>
                  <a:pt x="2876204" y="6162308"/>
                </a:lnTo>
                <a:lnTo>
                  <a:pt x="2277688" y="7359340"/>
                </a:lnTo>
                <a:lnTo>
                  <a:pt x="598517" y="7359340"/>
                </a:lnTo>
                <a:close/>
              </a:path>
            </a:pathLst>
          </a:custGeom>
          <a:blipFill dpi="0" rotWithShape="0">
            <a:blip r:embed="rId3"/>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DAEDA453-AD7F-9F2E-8A67-5C3779AF0559}"/>
              </a:ext>
            </a:extLst>
          </p:cNvPr>
          <p:cNvSpPr/>
          <p:nvPr/>
        </p:nvSpPr>
        <p:spPr>
          <a:xfrm rot="5400000">
            <a:off x="6240035" y="7368427"/>
            <a:ext cx="7177585" cy="8651607"/>
          </a:xfrm>
          <a:custGeom>
            <a:avLst/>
            <a:gdLst>
              <a:gd name="connsiteX0" fmla="*/ 4414265 w 7177585"/>
              <a:gd name="connsiteY0" fmla="*/ 1388226 h 8651607"/>
              <a:gd name="connsiteX1" fmla="*/ 5105095 w 7177585"/>
              <a:gd name="connsiteY1" fmla="*/ 0 h 8651607"/>
              <a:gd name="connsiteX2" fmla="*/ 6486755 w 7177585"/>
              <a:gd name="connsiteY2" fmla="*/ 0 h 8651607"/>
              <a:gd name="connsiteX3" fmla="*/ 7177585 w 7177585"/>
              <a:gd name="connsiteY3" fmla="*/ 1388227 h 8651607"/>
              <a:gd name="connsiteX4" fmla="*/ 6486755 w 7177585"/>
              <a:gd name="connsiteY4" fmla="*/ 2776450 h 8651607"/>
              <a:gd name="connsiteX5" fmla="*/ 5105095 w 7177585"/>
              <a:gd name="connsiteY5" fmla="*/ 2776450 h 8651607"/>
              <a:gd name="connsiteX6" fmla="*/ 4414265 w 7177585"/>
              <a:gd name="connsiteY6" fmla="*/ 4280570 h 8651607"/>
              <a:gd name="connsiteX7" fmla="*/ 5105095 w 7177585"/>
              <a:gd name="connsiteY7" fmla="*/ 2892344 h 8651607"/>
              <a:gd name="connsiteX8" fmla="*/ 6486755 w 7177585"/>
              <a:gd name="connsiteY8" fmla="*/ 2892344 h 8651607"/>
              <a:gd name="connsiteX9" fmla="*/ 7177585 w 7177585"/>
              <a:gd name="connsiteY9" fmla="*/ 4280571 h 8651607"/>
              <a:gd name="connsiteX10" fmla="*/ 6486755 w 7177585"/>
              <a:gd name="connsiteY10" fmla="*/ 5668794 h 8651607"/>
              <a:gd name="connsiteX11" fmla="*/ 5105095 w 7177585"/>
              <a:gd name="connsiteY11" fmla="*/ 5668794 h 8651607"/>
              <a:gd name="connsiteX12" fmla="*/ 4414265 w 7177585"/>
              <a:gd name="connsiteY12" fmla="*/ 7205437 h 8651607"/>
              <a:gd name="connsiteX13" fmla="*/ 5105095 w 7177585"/>
              <a:gd name="connsiteY13" fmla="*/ 5817211 h 8651607"/>
              <a:gd name="connsiteX14" fmla="*/ 6486755 w 7177585"/>
              <a:gd name="connsiteY14" fmla="*/ 5817211 h 8651607"/>
              <a:gd name="connsiteX15" fmla="*/ 7177585 w 7177585"/>
              <a:gd name="connsiteY15" fmla="*/ 7205437 h 8651607"/>
              <a:gd name="connsiteX16" fmla="*/ 6486755 w 7177585"/>
              <a:gd name="connsiteY16" fmla="*/ 8593662 h 8651607"/>
              <a:gd name="connsiteX17" fmla="*/ 5105095 w 7177585"/>
              <a:gd name="connsiteY17" fmla="*/ 8593662 h 8651607"/>
              <a:gd name="connsiteX18" fmla="*/ 2197333 w 7177585"/>
              <a:gd name="connsiteY18" fmla="*/ 2866920 h 8651607"/>
              <a:gd name="connsiteX19" fmla="*/ 2888163 w 7177585"/>
              <a:gd name="connsiteY19" fmla="*/ 1478694 h 8651607"/>
              <a:gd name="connsiteX20" fmla="*/ 4269823 w 7177585"/>
              <a:gd name="connsiteY20" fmla="*/ 1478694 h 8651607"/>
              <a:gd name="connsiteX21" fmla="*/ 4960653 w 7177585"/>
              <a:gd name="connsiteY21" fmla="*/ 2866920 h 8651607"/>
              <a:gd name="connsiteX22" fmla="*/ 4269823 w 7177585"/>
              <a:gd name="connsiteY22" fmla="*/ 4255146 h 8651607"/>
              <a:gd name="connsiteX23" fmla="*/ 2888163 w 7177585"/>
              <a:gd name="connsiteY23" fmla="*/ 4255146 h 8651607"/>
              <a:gd name="connsiteX24" fmla="*/ 2197333 w 7177585"/>
              <a:gd name="connsiteY24" fmla="*/ 5759264 h 8651607"/>
              <a:gd name="connsiteX25" fmla="*/ 2888163 w 7177585"/>
              <a:gd name="connsiteY25" fmla="*/ 4371038 h 8651607"/>
              <a:gd name="connsiteX26" fmla="*/ 4269823 w 7177585"/>
              <a:gd name="connsiteY26" fmla="*/ 4371038 h 8651607"/>
              <a:gd name="connsiteX27" fmla="*/ 4960653 w 7177585"/>
              <a:gd name="connsiteY27" fmla="*/ 5759264 h 8651607"/>
              <a:gd name="connsiteX28" fmla="*/ 4269823 w 7177585"/>
              <a:gd name="connsiteY28" fmla="*/ 7147490 h 8651607"/>
              <a:gd name="connsiteX29" fmla="*/ 2888163 w 7177585"/>
              <a:gd name="connsiteY29" fmla="*/ 7147490 h 8651607"/>
              <a:gd name="connsiteX30" fmla="*/ 1 w 7177585"/>
              <a:gd name="connsiteY30" fmla="*/ 4371036 h 8651607"/>
              <a:gd name="connsiteX31" fmla="*/ 690831 w 7177585"/>
              <a:gd name="connsiteY31" fmla="*/ 2982810 h 8651607"/>
              <a:gd name="connsiteX32" fmla="*/ 2072491 w 7177585"/>
              <a:gd name="connsiteY32" fmla="*/ 2982810 h 8651607"/>
              <a:gd name="connsiteX33" fmla="*/ 2763321 w 7177585"/>
              <a:gd name="connsiteY33" fmla="*/ 4371036 h 8651607"/>
              <a:gd name="connsiteX34" fmla="*/ 2072491 w 7177585"/>
              <a:gd name="connsiteY34" fmla="*/ 5759262 h 8651607"/>
              <a:gd name="connsiteX35" fmla="*/ 690831 w 7177585"/>
              <a:gd name="connsiteY35" fmla="*/ 5759262 h 8651607"/>
              <a:gd name="connsiteX36" fmla="*/ 0 w 7177585"/>
              <a:gd name="connsiteY36" fmla="*/ 1478692 h 8651607"/>
              <a:gd name="connsiteX37" fmla="*/ 690829 w 7177585"/>
              <a:gd name="connsiteY37" fmla="*/ 90466 h 8651607"/>
              <a:gd name="connsiteX38" fmla="*/ 2072489 w 7177585"/>
              <a:gd name="connsiteY38" fmla="*/ 90466 h 8651607"/>
              <a:gd name="connsiteX39" fmla="*/ 2763319 w 7177585"/>
              <a:gd name="connsiteY39" fmla="*/ 1478692 h 8651607"/>
              <a:gd name="connsiteX40" fmla="*/ 2072489 w 7177585"/>
              <a:gd name="connsiteY40" fmla="*/ 2866918 h 8651607"/>
              <a:gd name="connsiteX41" fmla="*/ 690829 w 7177585"/>
              <a:gd name="connsiteY41" fmla="*/ 2866918 h 8651607"/>
              <a:gd name="connsiteX42" fmla="*/ 0 w 7177585"/>
              <a:gd name="connsiteY42" fmla="*/ 7263382 h 8651607"/>
              <a:gd name="connsiteX43" fmla="*/ 690829 w 7177585"/>
              <a:gd name="connsiteY43" fmla="*/ 5875156 h 8651607"/>
              <a:gd name="connsiteX44" fmla="*/ 2072489 w 7177585"/>
              <a:gd name="connsiteY44" fmla="*/ 5875156 h 8651607"/>
              <a:gd name="connsiteX45" fmla="*/ 2763319 w 7177585"/>
              <a:gd name="connsiteY45" fmla="*/ 7263382 h 8651607"/>
              <a:gd name="connsiteX46" fmla="*/ 2072489 w 7177585"/>
              <a:gd name="connsiteY46" fmla="*/ 8651607 h 8651607"/>
              <a:gd name="connsiteX47" fmla="*/ 690829 w 7177585"/>
              <a:gd name="connsiteY47" fmla="*/ 8651607 h 865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177585" h="8651607">
                <a:moveTo>
                  <a:pt x="4414265" y="1388226"/>
                </a:moveTo>
                <a:lnTo>
                  <a:pt x="5105095" y="0"/>
                </a:lnTo>
                <a:lnTo>
                  <a:pt x="6486755" y="0"/>
                </a:lnTo>
                <a:lnTo>
                  <a:pt x="7177585" y="1388227"/>
                </a:lnTo>
                <a:lnTo>
                  <a:pt x="6486755" y="2776450"/>
                </a:lnTo>
                <a:lnTo>
                  <a:pt x="5105095" y="2776450"/>
                </a:lnTo>
                <a:close/>
                <a:moveTo>
                  <a:pt x="4414265" y="4280570"/>
                </a:moveTo>
                <a:lnTo>
                  <a:pt x="5105095" y="2892344"/>
                </a:lnTo>
                <a:lnTo>
                  <a:pt x="6486755" y="2892344"/>
                </a:lnTo>
                <a:lnTo>
                  <a:pt x="7177585" y="4280571"/>
                </a:lnTo>
                <a:lnTo>
                  <a:pt x="6486755" y="5668794"/>
                </a:lnTo>
                <a:lnTo>
                  <a:pt x="5105095" y="5668794"/>
                </a:lnTo>
                <a:close/>
                <a:moveTo>
                  <a:pt x="4414265" y="7205437"/>
                </a:moveTo>
                <a:lnTo>
                  <a:pt x="5105095" y="5817211"/>
                </a:lnTo>
                <a:lnTo>
                  <a:pt x="6486755" y="5817211"/>
                </a:lnTo>
                <a:lnTo>
                  <a:pt x="7177585" y="7205437"/>
                </a:lnTo>
                <a:lnTo>
                  <a:pt x="6486755" y="8593662"/>
                </a:lnTo>
                <a:lnTo>
                  <a:pt x="5105095" y="8593662"/>
                </a:lnTo>
                <a:close/>
                <a:moveTo>
                  <a:pt x="2197333" y="2866920"/>
                </a:moveTo>
                <a:lnTo>
                  <a:pt x="2888163" y="1478694"/>
                </a:lnTo>
                <a:lnTo>
                  <a:pt x="4269823" y="1478694"/>
                </a:lnTo>
                <a:lnTo>
                  <a:pt x="4960653" y="2866920"/>
                </a:lnTo>
                <a:lnTo>
                  <a:pt x="4269823" y="4255146"/>
                </a:lnTo>
                <a:lnTo>
                  <a:pt x="2888163" y="4255146"/>
                </a:lnTo>
                <a:close/>
                <a:moveTo>
                  <a:pt x="2197333" y="5759264"/>
                </a:moveTo>
                <a:lnTo>
                  <a:pt x="2888163" y="4371038"/>
                </a:lnTo>
                <a:lnTo>
                  <a:pt x="4269823" y="4371038"/>
                </a:lnTo>
                <a:lnTo>
                  <a:pt x="4960653" y="5759264"/>
                </a:lnTo>
                <a:lnTo>
                  <a:pt x="4269823" y="7147490"/>
                </a:lnTo>
                <a:lnTo>
                  <a:pt x="2888163" y="7147490"/>
                </a:lnTo>
                <a:close/>
                <a:moveTo>
                  <a:pt x="1" y="4371036"/>
                </a:moveTo>
                <a:lnTo>
                  <a:pt x="690831" y="2982810"/>
                </a:lnTo>
                <a:lnTo>
                  <a:pt x="2072491" y="2982810"/>
                </a:lnTo>
                <a:lnTo>
                  <a:pt x="2763321" y="4371036"/>
                </a:lnTo>
                <a:lnTo>
                  <a:pt x="2072491" y="5759262"/>
                </a:lnTo>
                <a:lnTo>
                  <a:pt x="690831" y="5759262"/>
                </a:lnTo>
                <a:close/>
                <a:moveTo>
                  <a:pt x="0" y="1478692"/>
                </a:moveTo>
                <a:lnTo>
                  <a:pt x="690829" y="90466"/>
                </a:lnTo>
                <a:lnTo>
                  <a:pt x="2072489" y="90466"/>
                </a:lnTo>
                <a:lnTo>
                  <a:pt x="2763319" y="1478692"/>
                </a:lnTo>
                <a:lnTo>
                  <a:pt x="2072489" y="2866918"/>
                </a:lnTo>
                <a:lnTo>
                  <a:pt x="690829" y="2866918"/>
                </a:lnTo>
                <a:close/>
                <a:moveTo>
                  <a:pt x="0" y="7263382"/>
                </a:moveTo>
                <a:lnTo>
                  <a:pt x="690829" y="5875156"/>
                </a:lnTo>
                <a:lnTo>
                  <a:pt x="2072489" y="5875156"/>
                </a:lnTo>
                <a:lnTo>
                  <a:pt x="2763319" y="7263382"/>
                </a:lnTo>
                <a:lnTo>
                  <a:pt x="2072489" y="8651607"/>
                </a:lnTo>
                <a:lnTo>
                  <a:pt x="690829" y="8651607"/>
                </a:lnTo>
                <a:close/>
              </a:path>
            </a:pathLst>
          </a:custGeom>
          <a:blipFill dpi="0" rotWithShape="0">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A logo with a green circle and black text&#10;&#10;Description automatically generated">
            <a:extLst>
              <a:ext uri="{FF2B5EF4-FFF2-40B4-BE49-F238E27FC236}">
                <a16:creationId xmlns:a16="http://schemas.microsoft.com/office/drawing/2014/main" id="{105F6AB2-7328-F580-B04C-8EC2540965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557" y="1278365"/>
            <a:ext cx="2788820" cy="2788820"/>
          </a:xfrm>
          <a:prstGeom prst="rect">
            <a:avLst/>
          </a:prstGeom>
        </p:spPr>
      </p:pic>
    </p:spTree>
    <p:extLst>
      <p:ext uri="{BB962C8B-B14F-4D97-AF65-F5344CB8AC3E}">
        <p14:creationId xmlns:p14="http://schemas.microsoft.com/office/powerpoint/2010/main" val="1080822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6EDFB4AA-1ABA-AFA6-DAF2-2F3B0BB9F2A2}"/>
                  </a:ext>
                </a:extLst>
              </p:cNvPr>
              <p:cNvGraphicFramePr>
                <a:graphicFrameLocks noChangeAspect="1"/>
              </p:cNvGraphicFramePr>
              <p:nvPr/>
            </p:nvGraphicFramePr>
            <p:xfrm>
              <a:off x="1415488" y="-1708968"/>
              <a:ext cx="10490574" cy="8243952"/>
            </p:xfrm>
            <a:graphic>
              <a:graphicData uri="http://schemas.microsoft.com/office/drawing/2017/model3d">
                <am3d:model3d r:embed="rId3">
                  <am3d:spPr>
                    <a:xfrm>
                      <a:off x="0" y="0"/>
                      <a:ext cx="10490574" cy="8243952"/>
                    </a:xfrm>
                    <a:prstGeom prst="rect">
                      <a:avLst/>
                    </a:prstGeom>
                  </am3d:spPr>
                  <am3d:camera>
                    <am3d:pos x="0" y="0" z="65059395"/>
                    <am3d:up dx="0" dy="36000000" dz="0"/>
                    <am3d:lookAt x="0" y="0" z="0"/>
                    <am3d:perspective fov="2700000"/>
                  </am3d:camera>
                  <am3d:trans>
                    <am3d:meterPerModelUnit n="4835" d="1000000"/>
                    <am3d:preTrans dx="-452610" dy="-6702126" dz="348161"/>
                    <am3d:scale>
                      <am3d:sx n="1000000" d="1000000"/>
                      <am3d:sy n="1000000" d="1000000"/>
                      <am3d:sz n="1000000" d="1000000"/>
                    </am3d:scale>
                    <am3d:rot ax="9443546" ay="-2668653" az="-9824089"/>
                    <am3d:postTrans dx="0" dy="0" dz="0"/>
                  </am3d:trans>
                  <am3d:raster rName="Office3DRenderer" rVer="16.0.8326">
                    <am3d:blip r:embed="rId4"/>
                  </am3d:raster>
                  <am3d:objViewport viewportSz="118233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6EDFB4AA-1ABA-AFA6-DAF2-2F3B0BB9F2A2}"/>
                  </a:ext>
                </a:extLst>
              </p:cNvPr>
              <p:cNvPicPr>
                <a:picLocks noGrp="1" noRot="1" noChangeAspect="1" noMove="1" noResize="1" noEditPoints="1" noAdjustHandles="1" noChangeArrowheads="1" noChangeShapeType="1" noCrop="1"/>
              </p:cNvPicPr>
              <p:nvPr/>
            </p:nvPicPr>
            <p:blipFill>
              <a:blip r:embed="rId4"/>
              <a:stretch>
                <a:fillRect/>
              </a:stretch>
            </p:blipFill>
            <p:spPr>
              <a:xfrm>
                <a:off x="1415488" y="-1708968"/>
                <a:ext cx="10490574" cy="8243952"/>
              </a:xfrm>
              <a:prstGeom prst="rect">
                <a:avLst/>
              </a:prstGeom>
            </p:spPr>
          </p:pic>
        </mc:Fallback>
      </mc:AlternateContent>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156" y="4959363"/>
            <a:ext cx="1737475" cy="1737475"/>
          </a:xfrm>
          <a:prstGeom prst="rect">
            <a:avLst/>
          </a:prstGeom>
        </p:spPr>
      </p:pic>
      <p:cxnSp>
        <p:nvCxnSpPr>
          <p:cNvPr id="8" name="Straight Arrow Connector 7">
            <a:extLst>
              <a:ext uri="{FF2B5EF4-FFF2-40B4-BE49-F238E27FC236}">
                <a16:creationId xmlns:a16="http://schemas.microsoft.com/office/drawing/2014/main" id="{B48BE151-AF31-37C2-29A0-BACDC2054D41}"/>
              </a:ext>
            </a:extLst>
          </p:cNvPr>
          <p:cNvCxnSpPr/>
          <p:nvPr/>
        </p:nvCxnSpPr>
        <p:spPr>
          <a:xfrm flipH="1" flipV="1">
            <a:off x="9816353" y="4545106"/>
            <a:ext cx="960159" cy="104887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48B581DC-5B03-302A-2B9C-4EE1E33FF4A5}"/>
              </a:ext>
            </a:extLst>
          </p:cNvPr>
          <p:cNvCxnSpPr>
            <a:cxnSpLocks/>
          </p:cNvCxnSpPr>
          <p:nvPr/>
        </p:nvCxnSpPr>
        <p:spPr>
          <a:xfrm flipH="1" flipV="1">
            <a:off x="6996931" y="3671047"/>
            <a:ext cx="372504" cy="38996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BA07CE2C-EF25-76BF-C61B-8C7F343ACE67}"/>
              </a:ext>
            </a:extLst>
          </p:cNvPr>
          <p:cNvCxnSpPr>
            <a:cxnSpLocks/>
          </p:cNvCxnSpPr>
          <p:nvPr/>
        </p:nvCxnSpPr>
        <p:spPr>
          <a:xfrm flipH="1">
            <a:off x="5684559" y="3039035"/>
            <a:ext cx="411441" cy="826994"/>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27178929-CA33-E768-1BA0-6B560E50BFB4}"/>
              </a:ext>
            </a:extLst>
          </p:cNvPr>
          <p:cNvCxnSpPr>
            <a:cxnSpLocks/>
          </p:cNvCxnSpPr>
          <p:nvPr/>
        </p:nvCxnSpPr>
        <p:spPr>
          <a:xfrm>
            <a:off x="6319819" y="3002146"/>
            <a:ext cx="1802205" cy="3688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381D0C65-F8B0-C7C1-6D22-C24680EAB0C6}"/>
              </a:ext>
            </a:extLst>
          </p:cNvPr>
          <p:cNvCxnSpPr>
            <a:cxnSpLocks/>
          </p:cNvCxnSpPr>
          <p:nvPr/>
        </p:nvCxnSpPr>
        <p:spPr>
          <a:xfrm flipH="1">
            <a:off x="6795685" y="825937"/>
            <a:ext cx="2418017" cy="594638"/>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F4F59EDB-A381-84C4-21EE-69CD51DE3A1D}"/>
              </a:ext>
            </a:extLst>
          </p:cNvPr>
          <p:cNvCxnSpPr>
            <a:cxnSpLocks/>
          </p:cNvCxnSpPr>
          <p:nvPr/>
        </p:nvCxnSpPr>
        <p:spPr>
          <a:xfrm>
            <a:off x="1952631" y="2796988"/>
            <a:ext cx="1276790" cy="1433488"/>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6C656A92-94D3-FC69-DD9D-2F45FA7FE5E2}"/>
              </a:ext>
            </a:extLst>
          </p:cNvPr>
          <p:cNvCxnSpPr>
            <a:cxnSpLocks/>
          </p:cNvCxnSpPr>
          <p:nvPr/>
        </p:nvCxnSpPr>
        <p:spPr>
          <a:xfrm flipH="1" flipV="1">
            <a:off x="7044534" y="5042606"/>
            <a:ext cx="324901" cy="55137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233989DE-38CE-958E-C258-0F1340179C5D}"/>
              </a:ext>
            </a:extLst>
          </p:cNvPr>
          <p:cNvSpPr txBox="1"/>
          <p:nvPr/>
        </p:nvSpPr>
        <p:spPr>
          <a:xfrm>
            <a:off x="9375067" y="566676"/>
            <a:ext cx="1436612" cy="461665"/>
          </a:xfrm>
          <a:prstGeom prst="rect">
            <a:avLst/>
          </a:prstGeom>
          <a:noFill/>
        </p:spPr>
        <p:txBody>
          <a:bodyPr wrap="none" rtlCol="0">
            <a:spAutoFit/>
          </a:bodyPr>
          <a:lstStyle/>
          <a:p>
            <a:r>
              <a:rPr lang="en-US" sz="2400" dirty="0">
                <a:solidFill>
                  <a:schemeClr val="bg1"/>
                </a:solidFill>
                <a:latin typeface="Century Gothic" panose="020B0502020202020204" pitchFamily="34" charset="0"/>
              </a:rPr>
              <a:t>Camera</a:t>
            </a:r>
          </a:p>
        </p:txBody>
      </p:sp>
      <p:sp>
        <p:nvSpPr>
          <p:cNvPr id="26" name="TextBox 25">
            <a:extLst>
              <a:ext uri="{FF2B5EF4-FFF2-40B4-BE49-F238E27FC236}">
                <a16:creationId xmlns:a16="http://schemas.microsoft.com/office/drawing/2014/main" id="{AB7BB9DE-3454-160A-77FA-0BA297B6BE0A}"/>
              </a:ext>
            </a:extLst>
          </p:cNvPr>
          <p:cNvSpPr txBox="1"/>
          <p:nvPr/>
        </p:nvSpPr>
        <p:spPr>
          <a:xfrm>
            <a:off x="9424099" y="5593976"/>
            <a:ext cx="2736647" cy="830997"/>
          </a:xfrm>
          <a:prstGeom prst="rect">
            <a:avLst/>
          </a:prstGeom>
          <a:noFill/>
        </p:spPr>
        <p:txBody>
          <a:bodyPr wrap="none" rtlCol="0">
            <a:spAutoFit/>
          </a:bodyPr>
          <a:lstStyle/>
          <a:p>
            <a:r>
              <a:rPr lang="en-US" sz="2400" dirty="0">
                <a:solidFill>
                  <a:schemeClr val="bg1"/>
                </a:solidFill>
                <a:latin typeface="Century Gothic" panose="020B0502020202020204" pitchFamily="34" charset="0"/>
              </a:rPr>
              <a:t>Game setup</a:t>
            </a:r>
          </a:p>
          <a:p>
            <a:r>
              <a:rPr lang="en-US" sz="2400" dirty="0">
                <a:solidFill>
                  <a:schemeClr val="bg1"/>
                </a:solidFill>
                <a:latin typeface="Century Gothic" panose="020B0502020202020204" pitchFamily="34" charset="0"/>
              </a:rPr>
              <a:t>LCD and keypad</a:t>
            </a:r>
          </a:p>
        </p:txBody>
      </p:sp>
      <p:sp>
        <p:nvSpPr>
          <p:cNvPr id="27" name="TextBox 26">
            <a:extLst>
              <a:ext uri="{FF2B5EF4-FFF2-40B4-BE49-F238E27FC236}">
                <a16:creationId xmlns:a16="http://schemas.microsoft.com/office/drawing/2014/main" id="{0445F90E-08AE-E5F3-A641-A62DC9912DE8}"/>
              </a:ext>
            </a:extLst>
          </p:cNvPr>
          <p:cNvSpPr txBox="1"/>
          <p:nvPr/>
        </p:nvSpPr>
        <p:spPr>
          <a:xfrm>
            <a:off x="6907602" y="5733277"/>
            <a:ext cx="1920719" cy="830997"/>
          </a:xfrm>
          <a:prstGeom prst="rect">
            <a:avLst/>
          </a:prstGeom>
          <a:noFill/>
        </p:spPr>
        <p:txBody>
          <a:bodyPr wrap="none" rtlCol="0">
            <a:spAutoFit/>
          </a:bodyPr>
          <a:lstStyle/>
          <a:p>
            <a:r>
              <a:rPr lang="en-US" sz="2400" dirty="0">
                <a:solidFill>
                  <a:schemeClr val="bg1"/>
                </a:solidFill>
                <a:latin typeface="Century Gothic" panose="020B0502020202020204" pitchFamily="34" charset="0"/>
              </a:rPr>
              <a:t>Redeploy </a:t>
            </a:r>
          </a:p>
          <a:p>
            <a:r>
              <a:rPr lang="en-US" sz="2400" dirty="0">
                <a:solidFill>
                  <a:schemeClr val="bg1"/>
                </a:solidFill>
                <a:latin typeface="Century Gothic" panose="020B0502020202020204" pitchFamily="34" charset="0"/>
              </a:rPr>
              <a:t>Mechanism</a:t>
            </a:r>
          </a:p>
        </p:txBody>
      </p:sp>
      <p:sp>
        <p:nvSpPr>
          <p:cNvPr id="28" name="TextBox 27">
            <a:extLst>
              <a:ext uri="{FF2B5EF4-FFF2-40B4-BE49-F238E27FC236}">
                <a16:creationId xmlns:a16="http://schemas.microsoft.com/office/drawing/2014/main" id="{2E3A5562-F632-7CC3-B123-B46CC9C82F25}"/>
              </a:ext>
            </a:extLst>
          </p:cNvPr>
          <p:cNvSpPr txBox="1"/>
          <p:nvPr/>
        </p:nvSpPr>
        <p:spPr>
          <a:xfrm>
            <a:off x="557814" y="2306033"/>
            <a:ext cx="2863284" cy="461665"/>
          </a:xfrm>
          <a:prstGeom prst="rect">
            <a:avLst/>
          </a:prstGeom>
          <a:noFill/>
        </p:spPr>
        <p:txBody>
          <a:bodyPr wrap="none" rtlCol="0">
            <a:spAutoFit/>
          </a:bodyPr>
          <a:lstStyle/>
          <a:p>
            <a:r>
              <a:rPr lang="en-US" sz="2400" dirty="0">
                <a:solidFill>
                  <a:schemeClr val="bg1"/>
                </a:solidFill>
                <a:latin typeface="Century Gothic" panose="020B0502020202020204" pitchFamily="34" charset="0"/>
              </a:rPr>
              <a:t>Score LCD display</a:t>
            </a:r>
          </a:p>
        </p:txBody>
      </p:sp>
      <p:sp>
        <p:nvSpPr>
          <p:cNvPr id="29" name="TextBox 28">
            <a:extLst>
              <a:ext uri="{FF2B5EF4-FFF2-40B4-BE49-F238E27FC236}">
                <a16:creationId xmlns:a16="http://schemas.microsoft.com/office/drawing/2014/main" id="{4A8BF0B7-3641-7392-C6E7-06FA8A3B57E6}"/>
              </a:ext>
            </a:extLst>
          </p:cNvPr>
          <p:cNvSpPr txBox="1"/>
          <p:nvPr/>
        </p:nvSpPr>
        <p:spPr>
          <a:xfrm>
            <a:off x="7133537" y="3999643"/>
            <a:ext cx="726481" cy="461665"/>
          </a:xfrm>
          <a:prstGeom prst="rect">
            <a:avLst/>
          </a:prstGeom>
          <a:noFill/>
        </p:spPr>
        <p:txBody>
          <a:bodyPr wrap="none" rtlCol="0">
            <a:spAutoFit/>
          </a:bodyPr>
          <a:lstStyle/>
          <a:p>
            <a:r>
              <a:rPr lang="en-US" sz="2400" dirty="0">
                <a:latin typeface="Century Gothic" panose="020B0502020202020204" pitchFamily="34" charset="0"/>
              </a:rPr>
              <a:t>ball</a:t>
            </a:r>
          </a:p>
        </p:txBody>
      </p:sp>
      <p:sp>
        <p:nvSpPr>
          <p:cNvPr id="30" name="TextBox 29">
            <a:extLst>
              <a:ext uri="{FF2B5EF4-FFF2-40B4-BE49-F238E27FC236}">
                <a16:creationId xmlns:a16="http://schemas.microsoft.com/office/drawing/2014/main" id="{F68109E1-668A-2B6F-14BC-5F6FF57CCC44}"/>
              </a:ext>
            </a:extLst>
          </p:cNvPr>
          <p:cNvSpPr txBox="1"/>
          <p:nvPr/>
        </p:nvSpPr>
        <p:spPr>
          <a:xfrm rot="20716478">
            <a:off x="4963198" y="2585013"/>
            <a:ext cx="2084225" cy="461665"/>
          </a:xfrm>
          <a:prstGeom prst="rect">
            <a:avLst/>
          </a:prstGeom>
          <a:noFill/>
        </p:spPr>
        <p:txBody>
          <a:bodyPr wrap="none" rtlCol="0">
            <a:spAutoFit/>
          </a:bodyPr>
          <a:lstStyle/>
          <a:p>
            <a:r>
              <a:rPr lang="en-US" sz="2400" dirty="0">
                <a:latin typeface="Century Gothic" panose="020B0502020202020204" pitchFamily="34" charset="0"/>
              </a:rPr>
              <a:t>Two paddles</a:t>
            </a:r>
          </a:p>
        </p:txBody>
      </p:sp>
      <p:cxnSp>
        <p:nvCxnSpPr>
          <p:cNvPr id="34" name="Straight Arrow Connector 33">
            <a:extLst>
              <a:ext uri="{FF2B5EF4-FFF2-40B4-BE49-F238E27FC236}">
                <a16:creationId xmlns:a16="http://schemas.microsoft.com/office/drawing/2014/main" id="{9E43DD3B-EBFD-1140-8FCE-55D50D744ECA}"/>
              </a:ext>
            </a:extLst>
          </p:cNvPr>
          <p:cNvCxnSpPr>
            <a:cxnSpLocks/>
          </p:cNvCxnSpPr>
          <p:nvPr/>
        </p:nvCxnSpPr>
        <p:spPr>
          <a:xfrm flipV="1">
            <a:off x="4380271" y="5510733"/>
            <a:ext cx="2064774" cy="222544"/>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TextBox 37">
            <a:extLst>
              <a:ext uri="{FF2B5EF4-FFF2-40B4-BE49-F238E27FC236}">
                <a16:creationId xmlns:a16="http://schemas.microsoft.com/office/drawing/2014/main" id="{CE6F4468-41C2-1019-2C9C-081D8143DF97}"/>
              </a:ext>
            </a:extLst>
          </p:cNvPr>
          <p:cNvSpPr txBox="1"/>
          <p:nvPr/>
        </p:nvSpPr>
        <p:spPr>
          <a:xfrm>
            <a:off x="3152963" y="5733277"/>
            <a:ext cx="1677062" cy="461665"/>
          </a:xfrm>
          <a:prstGeom prst="rect">
            <a:avLst/>
          </a:prstGeom>
          <a:noFill/>
        </p:spPr>
        <p:txBody>
          <a:bodyPr wrap="none" rtlCol="0">
            <a:spAutoFit/>
          </a:bodyPr>
          <a:lstStyle/>
          <a:p>
            <a:r>
              <a:rPr lang="en-US" sz="2400" dirty="0">
                <a:solidFill>
                  <a:schemeClr val="bg1"/>
                </a:solidFill>
                <a:latin typeface="Century Gothic" panose="020B0502020202020204" pitchFamily="34" charset="0"/>
              </a:rPr>
              <a:t>IR module</a:t>
            </a:r>
          </a:p>
        </p:txBody>
      </p:sp>
      <p:sp>
        <p:nvSpPr>
          <p:cNvPr id="4" name="TextBox 3">
            <a:extLst>
              <a:ext uri="{FF2B5EF4-FFF2-40B4-BE49-F238E27FC236}">
                <a16:creationId xmlns:a16="http://schemas.microsoft.com/office/drawing/2014/main" id="{13E6F8E4-3C00-09A1-1155-2E628AE3BF2C}"/>
              </a:ext>
            </a:extLst>
          </p:cNvPr>
          <p:cNvSpPr txBox="1"/>
          <p:nvPr/>
        </p:nvSpPr>
        <p:spPr>
          <a:xfrm>
            <a:off x="780229" y="382011"/>
            <a:ext cx="6589206" cy="830997"/>
          </a:xfrm>
          <a:prstGeom prst="rect">
            <a:avLst/>
          </a:prstGeom>
          <a:noFill/>
        </p:spPr>
        <p:txBody>
          <a:bodyPr wrap="square" rtlCol="0">
            <a:spAutoFit/>
          </a:bodyPr>
          <a:lstStyle/>
          <a:p>
            <a:r>
              <a:rPr lang="en-US" sz="4800" b="1" dirty="0">
                <a:solidFill>
                  <a:schemeClr val="bg1"/>
                </a:solidFill>
                <a:latin typeface="Century Gothic" panose="020B0502020202020204" pitchFamily="34" charset="0"/>
              </a:rPr>
              <a:t>Proposed Solution</a:t>
            </a:r>
            <a:endParaRPr lang="en-US" sz="36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699348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6EDFB4AA-1ABA-AFA6-DAF2-2F3B0BB9F2A2}"/>
                  </a:ext>
                </a:extLst>
              </p:cNvPr>
              <p:cNvGraphicFramePr>
                <a:graphicFrameLocks noChangeAspect="1"/>
              </p:cNvGraphicFramePr>
              <p:nvPr>
                <p:extLst>
                  <p:ext uri="{D42A27DB-BD31-4B8C-83A1-F6EECF244321}">
                    <p14:modId xmlns:p14="http://schemas.microsoft.com/office/powerpoint/2010/main" val="933307515"/>
                  </p:ext>
                </p:extLst>
              </p:nvPr>
            </p:nvGraphicFramePr>
            <p:xfrm>
              <a:off x="1339332" y="-1547135"/>
              <a:ext cx="10642885" cy="7920286"/>
            </p:xfrm>
            <a:graphic>
              <a:graphicData uri="http://schemas.microsoft.com/office/drawing/2017/model3d">
                <am3d:model3d r:embed="rId3">
                  <am3d:spPr>
                    <a:xfrm>
                      <a:off x="0" y="0"/>
                      <a:ext cx="10642885" cy="7920286"/>
                    </a:xfrm>
                    <a:prstGeom prst="rect">
                      <a:avLst/>
                    </a:prstGeom>
                  </am3d:spPr>
                  <am3d:camera>
                    <am3d:pos x="0" y="0" z="65059395"/>
                    <am3d:up dx="0" dy="36000000" dz="0"/>
                    <am3d:lookAt x="0" y="0" z="0"/>
                    <am3d:perspective fov="2700000"/>
                  </am3d:camera>
                  <am3d:trans>
                    <am3d:meterPerModelUnit n="4835" d="1000000"/>
                    <am3d:preTrans dx="-452610" dy="-6702126" dz="348161"/>
                    <am3d:scale>
                      <am3d:sx n="1000000" d="1000000"/>
                      <am3d:sy n="1000000" d="1000000"/>
                      <am3d:sz n="1000000" d="1000000"/>
                    </am3d:scale>
                    <am3d:rot ax="1056895" ay="2012581" az="597074"/>
                    <am3d:postTrans dx="0" dy="0" dz="0"/>
                  </am3d:trans>
                  <am3d:raster rName="Office3DRenderer" rVer="16.0.8326">
                    <am3d:blip r:embed="rId4"/>
                  </am3d:raster>
                  <am3d:objViewport viewportSz="118233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6EDFB4AA-1ABA-AFA6-DAF2-2F3B0BB9F2A2}"/>
                  </a:ext>
                </a:extLst>
              </p:cNvPr>
              <p:cNvPicPr>
                <a:picLocks noGrp="1" noRot="1" noChangeAspect="1" noMove="1" noResize="1" noEditPoints="1" noAdjustHandles="1" noChangeArrowheads="1" noChangeShapeType="1" noCrop="1"/>
              </p:cNvPicPr>
              <p:nvPr/>
            </p:nvPicPr>
            <p:blipFill>
              <a:blip r:embed="rId4"/>
              <a:stretch>
                <a:fillRect/>
              </a:stretch>
            </p:blipFill>
            <p:spPr>
              <a:xfrm>
                <a:off x="1339332" y="-1547135"/>
                <a:ext cx="10642885" cy="7920286"/>
              </a:xfrm>
              <a:prstGeom prst="rect">
                <a:avLst/>
              </a:prstGeom>
            </p:spPr>
          </p:pic>
        </mc:Fallback>
      </mc:AlternateContent>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156" y="4959363"/>
            <a:ext cx="1737475" cy="1737475"/>
          </a:xfrm>
          <a:prstGeom prst="rect">
            <a:avLst/>
          </a:prstGeom>
        </p:spPr>
      </p:pic>
      <p:cxnSp>
        <p:nvCxnSpPr>
          <p:cNvPr id="8" name="Straight Arrow Connector 7">
            <a:extLst>
              <a:ext uri="{FF2B5EF4-FFF2-40B4-BE49-F238E27FC236}">
                <a16:creationId xmlns:a16="http://schemas.microsoft.com/office/drawing/2014/main" id="{B48BE151-AF31-37C2-29A0-BACDC2054D41}"/>
              </a:ext>
            </a:extLst>
          </p:cNvPr>
          <p:cNvCxnSpPr>
            <a:cxnSpLocks/>
            <a:stCxn id="26" idx="1"/>
          </p:cNvCxnSpPr>
          <p:nvPr/>
        </p:nvCxnSpPr>
        <p:spPr>
          <a:xfrm flipH="1" flipV="1">
            <a:off x="5096677" y="2132553"/>
            <a:ext cx="4395710" cy="19515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48B581DC-5B03-302A-2B9C-4EE1E33FF4A5}"/>
              </a:ext>
            </a:extLst>
          </p:cNvPr>
          <p:cNvCxnSpPr>
            <a:cxnSpLocks/>
          </p:cNvCxnSpPr>
          <p:nvPr/>
        </p:nvCxnSpPr>
        <p:spPr>
          <a:xfrm flipH="1" flipV="1">
            <a:off x="6560640" y="3539251"/>
            <a:ext cx="863087" cy="55942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BA07CE2C-EF25-76BF-C61B-8C7F343ACE67}"/>
              </a:ext>
            </a:extLst>
          </p:cNvPr>
          <p:cNvCxnSpPr>
            <a:cxnSpLocks/>
          </p:cNvCxnSpPr>
          <p:nvPr/>
        </p:nvCxnSpPr>
        <p:spPr>
          <a:xfrm flipH="1">
            <a:off x="4610489" y="3303987"/>
            <a:ext cx="816637" cy="527041"/>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a:extLst>
              <a:ext uri="{FF2B5EF4-FFF2-40B4-BE49-F238E27FC236}">
                <a16:creationId xmlns:a16="http://schemas.microsoft.com/office/drawing/2014/main" id="{27178929-CA33-E768-1BA0-6B560E50BFB4}"/>
              </a:ext>
            </a:extLst>
          </p:cNvPr>
          <p:cNvCxnSpPr>
            <a:cxnSpLocks/>
          </p:cNvCxnSpPr>
          <p:nvPr/>
        </p:nvCxnSpPr>
        <p:spPr>
          <a:xfrm flipV="1">
            <a:off x="5620871" y="3039035"/>
            <a:ext cx="2501153" cy="17652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381D0C65-F8B0-C7C1-6D22-C24680EAB0C6}"/>
              </a:ext>
            </a:extLst>
          </p:cNvPr>
          <p:cNvCxnSpPr>
            <a:cxnSpLocks/>
          </p:cNvCxnSpPr>
          <p:nvPr/>
        </p:nvCxnSpPr>
        <p:spPr>
          <a:xfrm flipH="1">
            <a:off x="6995520" y="826584"/>
            <a:ext cx="2418017" cy="594638"/>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F4F59EDB-A381-84C4-21EE-69CD51DE3A1D}"/>
              </a:ext>
            </a:extLst>
          </p:cNvPr>
          <p:cNvCxnSpPr>
            <a:cxnSpLocks/>
          </p:cNvCxnSpPr>
          <p:nvPr/>
        </p:nvCxnSpPr>
        <p:spPr>
          <a:xfrm>
            <a:off x="1339332" y="2665192"/>
            <a:ext cx="1276790" cy="1433488"/>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6C656A92-94D3-FC69-DD9D-2F45FA7FE5E2}"/>
              </a:ext>
            </a:extLst>
          </p:cNvPr>
          <p:cNvCxnSpPr>
            <a:cxnSpLocks/>
          </p:cNvCxnSpPr>
          <p:nvPr/>
        </p:nvCxnSpPr>
        <p:spPr>
          <a:xfrm flipH="1" flipV="1">
            <a:off x="5890279" y="5185063"/>
            <a:ext cx="324901" cy="55137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233989DE-38CE-958E-C258-0F1340179C5D}"/>
              </a:ext>
            </a:extLst>
          </p:cNvPr>
          <p:cNvSpPr txBox="1"/>
          <p:nvPr/>
        </p:nvSpPr>
        <p:spPr>
          <a:xfrm>
            <a:off x="9424099" y="512885"/>
            <a:ext cx="1436612" cy="461665"/>
          </a:xfrm>
          <a:prstGeom prst="rect">
            <a:avLst/>
          </a:prstGeom>
          <a:noFill/>
        </p:spPr>
        <p:txBody>
          <a:bodyPr wrap="none" rtlCol="0">
            <a:spAutoFit/>
          </a:bodyPr>
          <a:lstStyle/>
          <a:p>
            <a:r>
              <a:rPr lang="en-US" sz="2400" dirty="0">
                <a:solidFill>
                  <a:schemeClr val="bg1"/>
                </a:solidFill>
                <a:latin typeface="Century Gothic" panose="020B0502020202020204" pitchFamily="34" charset="0"/>
              </a:rPr>
              <a:t>Camera</a:t>
            </a:r>
          </a:p>
        </p:txBody>
      </p:sp>
      <p:sp>
        <p:nvSpPr>
          <p:cNvPr id="26" name="TextBox 25">
            <a:extLst>
              <a:ext uri="{FF2B5EF4-FFF2-40B4-BE49-F238E27FC236}">
                <a16:creationId xmlns:a16="http://schemas.microsoft.com/office/drawing/2014/main" id="{AB7BB9DE-3454-160A-77FA-0BA297B6BE0A}"/>
              </a:ext>
            </a:extLst>
          </p:cNvPr>
          <p:cNvSpPr txBox="1"/>
          <p:nvPr/>
        </p:nvSpPr>
        <p:spPr>
          <a:xfrm>
            <a:off x="9492387" y="1912205"/>
            <a:ext cx="2736647" cy="830997"/>
          </a:xfrm>
          <a:prstGeom prst="rect">
            <a:avLst/>
          </a:prstGeom>
          <a:noFill/>
        </p:spPr>
        <p:txBody>
          <a:bodyPr wrap="none" rtlCol="0">
            <a:spAutoFit/>
          </a:bodyPr>
          <a:lstStyle/>
          <a:p>
            <a:r>
              <a:rPr lang="en-US" sz="2400" dirty="0">
                <a:solidFill>
                  <a:schemeClr val="bg1"/>
                </a:solidFill>
                <a:latin typeface="Century Gothic" panose="020B0502020202020204" pitchFamily="34" charset="0"/>
              </a:rPr>
              <a:t>Game setup</a:t>
            </a:r>
          </a:p>
          <a:p>
            <a:r>
              <a:rPr lang="en-US" sz="2400" dirty="0">
                <a:solidFill>
                  <a:schemeClr val="bg1"/>
                </a:solidFill>
                <a:latin typeface="Century Gothic" panose="020B0502020202020204" pitchFamily="34" charset="0"/>
              </a:rPr>
              <a:t>LCD and keypad</a:t>
            </a:r>
          </a:p>
        </p:txBody>
      </p:sp>
      <p:sp>
        <p:nvSpPr>
          <p:cNvPr id="27" name="TextBox 26">
            <a:extLst>
              <a:ext uri="{FF2B5EF4-FFF2-40B4-BE49-F238E27FC236}">
                <a16:creationId xmlns:a16="http://schemas.microsoft.com/office/drawing/2014/main" id="{0445F90E-08AE-E5F3-A641-A62DC9912DE8}"/>
              </a:ext>
            </a:extLst>
          </p:cNvPr>
          <p:cNvSpPr txBox="1"/>
          <p:nvPr/>
        </p:nvSpPr>
        <p:spPr>
          <a:xfrm>
            <a:off x="6099835" y="5774311"/>
            <a:ext cx="1920719" cy="830997"/>
          </a:xfrm>
          <a:prstGeom prst="rect">
            <a:avLst/>
          </a:prstGeom>
          <a:noFill/>
        </p:spPr>
        <p:txBody>
          <a:bodyPr wrap="none" rtlCol="0">
            <a:spAutoFit/>
          </a:bodyPr>
          <a:lstStyle/>
          <a:p>
            <a:r>
              <a:rPr lang="en-US" sz="2400" dirty="0">
                <a:solidFill>
                  <a:schemeClr val="bg1"/>
                </a:solidFill>
                <a:latin typeface="Century Gothic" panose="020B0502020202020204" pitchFamily="34" charset="0"/>
              </a:rPr>
              <a:t>Redeploy </a:t>
            </a:r>
          </a:p>
          <a:p>
            <a:r>
              <a:rPr lang="en-US" sz="2400" dirty="0">
                <a:solidFill>
                  <a:schemeClr val="bg1"/>
                </a:solidFill>
                <a:latin typeface="Century Gothic" panose="020B0502020202020204" pitchFamily="34" charset="0"/>
              </a:rPr>
              <a:t>Mechanism</a:t>
            </a:r>
          </a:p>
        </p:txBody>
      </p:sp>
      <p:sp>
        <p:nvSpPr>
          <p:cNvPr id="28" name="TextBox 27">
            <a:extLst>
              <a:ext uri="{FF2B5EF4-FFF2-40B4-BE49-F238E27FC236}">
                <a16:creationId xmlns:a16="http://schemas.microsoft.com/office/drawing/2014/main" id="{2E3A5562-F632-7CC3-B123-B46CC9C82F25}"/>
              </a:ext>
            </a:extLst>
          </p:cNvPr>
          <p:cNvSpPr txBox="1"/>
          <p:nvPr/>
        </p:nvSpPr>
        <p:spPr>
          <a:xfrm>
            <a:off x="557814" y="2306033"/>
            <a:ext cx="2863284" cy="461665"/>
          </a:xfrm>
          <a:prstGeom prst="rect">
            <a:avLst/>
          </a:prstGeom>
          <a:noFill/>
        </p:spPr>
        <p:txBody>
          <a:bodyPr wrap="none" rtlCol="0">
            <a:spAutoFit/>
          </a:bodyPr>
          <a:lstStyle/>
          <a:p>
            <a:r>
              <a:rPr lang="en-US" sz="2400" dirty="0">
                <a:solidFill>
                  <a:schemeClr val="bg1"/>
                </a:solidFill>
                <a:latin typeface="Century Gothic" panose="020B0502020202020204" pitchFamily="34" charset="0"/>
              </a:rPr>
              <a:t>Score LCD display</a:t>
            </a:r>
          </a:p>
        </p:txBody>
      </p:sp>
      <p:sp>
        <p:nvSpPr>
          <p:cNvPr id="29" name="TextBox 28">
            <a:extLst>
              <a:ext uri="{FF2B5EF4-FFF2-40B4-BE49-F238E27FC236}">
                <a16:creationId xmlns:a16="http://schemas.microsoft.com/office/drawing/2014/main" id="{4A8BF0B7-3641-7392-C6E7-06FA8A3B57E6}"/>
              </a:ext>
            </a:extLst>
          </p:cNvPr>
          <p:cNvSpPr txBox="1"/>
          <p:nvPr/>
        </p:nvSpPr>
        <p:spPr>
          <a:xfrm>
            <a:off x="7133537" y="3999643"/>
            <a:ext cx="726481" cy="461665"/>
          </a:xfrm>
          <a:prstGeom prst="rect">
            <a:avLst/>
          </a:prstGeom>
          <a:noFill/>
        </p:spPr>
        <p:txBody>
          <a:bodyPr wrap="none" rtlCol="0">
            <a:spAutoFit/>
          </a:bodyPr>
          <a:lstStyle/>
          <a:p>
            <a:r>
              <a:rPr lang="en-US" sz="2400" dirty="0">
                <a:latin typeface="Century Gothic" panose="020B0502020202020204" pitchFamily="34" charset="0"/>
              </a:rPr>
              <a:t>ball</a:t>
            </a:r>
          </a:p>
        </p:txBody>
      </p:sp>
      <p:sp>
        <p:nvSpPr>
          <p:cNvPr id="30" name="TextBox 29">
            <a:extLst>
              <a:ext uri="{FF2B5EF4-FFF2-40B4-BE49-F238E27FC236}">
                <a16:creationId xmlns:a16="http://schemas.microsoft.com/office/drawing/2014/main" id="{F68109E1-668A-2B6F-14BC-5F6FF57CCC44}"/>
              </a:ext>
            </a:extLst>
          </p:cNvPr>
          <p:cNvSpPr txBox="1"/>
          <p:nvPr/>
        </p:nvSpPr>
        <p:spPr>
          <a:xfrm rot="20716478">
            <a:off x="4428027" y="2820277"/>
            <a:ext cx="2084225" cy="461665"/>
          </a:xfrm>
          <a:prstGeom prst="rect">
            <a:avLst/>
          </a:prstGeom>
          <a:noFill/>
        </p:spPr>
        <p:txBody>
          <a:bodyPr wrap="none" rtlCol="0">
            <a:spAutoFit/>
          </a:bodyPr>
          <a:lstStyle/>
          <a:p>
            <a:r>
              <a:rPr lang="en-US" sz="2400" dirty="0">
                <a:latin typeface="Century Gothic" panose="020B0502020202020204" pitchFamily="34" charset="0"/>
              </a:rPr>
              <a:t>Two paddles</a:t>
            </a:r>
          </a:p>
        </p:txBody>
      </p:sp>
      <p:cxnSp>
        <p:nvCxnSpPr>
          <p:cNvPr id="16" name="Straight Arrow Connector 15">
            <a:extLst>
              <a:ext uri="{FF2B5EF4-FFF2-40B4-BE49-F238E27FC236}">
                <a16:creationId xmlns:a16="http://schemas.microsoft.com/office/drawing/2014/main" id="{FA196D89-1BB7-AFFA-6463-2D359D799E49}"/>
              </a:ext>
            </a:extLst>
          </p:cNvPr>
          <p:cNvCxnSpPr>
            <a:cxnSpLocks/>
          </p:cNvCxnSpPr>
          <p:nvPr/>
        </p:nvCxnSpPr>
        <p:spPr>
          <a:xfrm flipV="1">
            <a:off x="3144005" y="5419372"/>
            <a:ext cx="2064774" cy="222544"/>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12A65C3E-3C45-BC79-9522-2B7AFCA3FB4D}"/>
              </a:ext>
            </a:extLst>
          </p:cNvPr>
          <p:cNvSpPr txBox="1"/>
          <p:nvPr/>
        </p:nvSpPr>
        <p:spPr>
          <a:xfrm>
            <a:off x="2140222" y="5597267"/>
            <a:ext cx="1677062" cy="461665"/>
          </a:xfrm>
          <a:prstGeom prst="rect">
            <a:avLst/>
          </a:prstGeom>
          <a:noFill/>
        </p:spPr>
        <p:txBody>
          <a:bodyPr wrap="none" rtlCol="0">
            <a:spAutoFit/>
          </a:bodyPr>
          <a:lstStyle/>
          <a:p>
            <a:r>
              <a:rPr lang="en-US" sz="2400" dirty="0">
                <a:solidFill>
                  <a:schemeClr val="bg1"/>
                </a:solidFill>
                <a:latin typeface="Century Gothic" panose="020B0502020202020204" pitchFamily="34" charset="0"/>
              </a:rPr>
              <a:t>IR module</a:t>
            </a:r>
          </a:p>
        </p:txBody>
      </p:sp>
      <p:sp>
        <p:nvSpPr>
          <p:cNvPr id="4" name="TextBox 3">
            <a:extLst>
              <a:ext uri="{FF2B5EF4-FFF2-40B4-BE49-F238E27FC236}">
                <a16:creationId xmlns:a16="http://schemas.microsoft.com/office/drawing/2014/main" id="{13E6F8E4-3C00-09A1-1155-2E628AE3BF2C}"/>
              </a:ext>
            </a:extLst>
          </p:cNvPr>
          <p:cNvSpPr txBox="1"/>
          <p:nvPr/>
        </p:nvSpPr>
        <p:spPr>
          <a:xfrm>
            <a:off x="780229" y="382011"/>
            <a:ext cx="6589206" cy="830997"/>
          </a:xfrm>
          <a:prstGeom prst="rect">
            <a:avLst/>
          </a:prstGeom>
          <a:noFill/>
        </p:spPr>
        <p:txBody>
          <a:bodyPr wrap="square" rtlCol="0">
            <a:spAutoFit/>
          </a:bodyPr>
          <a:lstStyle/>
          <a:p>
            <a:r>
              <a:rPr lang="en-US" sz="4800" b="1" dirty="0">
                <a:solidFill>
                  <a:schemeClr val="bg1"/>
                </a:solidFill>
                <a:latin typeface="Century Gothic" panose="020B0502020202020204" pitchFamily="34" charset="0"/>
              </a:rPr>
              <a:t>Proposed Solution</a:t>
            </a:r>
            <a:endParaRPr lang="en-US" sz="36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829596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E6F8E4-3C00-09A1-1155-2E628AE3BF2C}"/>
              </a:ext>
            </a:extLst>
          </p:cNvPr>
          <p:cNvSpPr txBox="1"/>
          <p:nvPr/>
        </p:nvSpPr>
        <p:spPr>
          <a:xfrm>
            <a:off x="780228" y="382011"/>
            <a:ext cx="10738261" cy="646331"/>
          </a:xfrm>
          <a:prstGeom prst="rect">
            <a:avLst/>
          </a:prstGeom>
          <a:noFill/>
        </p:spPr>
        <p:txBody>
          <a:bodyPr wrap="square" rtlCol="0">
            <a:spAutoFit/>
          </a:bodyPr>
          <a:lstStyle/>
          <a:p>
            <a:r>
              <a:rPr lang="en-US" sz="3600" b="1" dirty="0">
                <a:solidFill>
                  <a:schemeClr val="bg1"/>
                </a:solidFill>
                <a:latin typeface="Century Gothic" panose="020B0502020202020204" pitchFamily="34" charset="0"/>
              </a:rPr>
              <a:t>Game Modes - DualPlay</a:t>
            </a:r>
            <a:endParaRPr lang="en-US" sz="2400" b="1" dirty="0">
              <a:solidFill>
                <a:schemeClr val="bg1"/>
              </a:solidFill>
              <a:latin typeface="Century Gothic" panose="020B0502020202020204" pitchFamily="34" charset="0"/>
            </a:endParaRPr>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6EDFB4AA-1ABA-AFA6-DAF2-2F3B0BB9F2A2}"/>
                  </a:ext>
                </a:extLst>
              </p:cNvPr>
              <p:cNvGraphicFramePr>
                <a:graphicFrameLocks noChangeAspect="1"/>
              </p:cNvGraphicFramePr>
              <p:nvPr>
                <p:extLst>
                  <p:ext uri="{D42A27DB-BD31-4B8C-83A1-F6EECF244321}">
                    <p14:modId xmlns:p14="http://schemas.microsoft.com/office/powerpoint/2010/main" val="3383261634"/>
                  </p:ext>
                </p:extLst>
              </p:nvPr>
            </p:nvGraphicFramePr>
            <p:xfrm>
              <a:off x="8630620" y="811120"/>
              <a:ext cx="3561380" cy="3242201"/>
            </p:xfrm>
            <a:graphic>
              <a:graphicData uri="http://schemas.microsoft.com/office/drawing/2017/model3d">
                <am3d:model3d r:embed="rId3">
                  <am3d:spPr>
                    <a:xfrm>
                      <a:off x="0" y="0"/>
                      <a:ext cx="3561380" cy="3242201"/>
                    </a:xfrm>
                    <a:prstGeom prst="rect">
                      <a:avLst/>
                    </a:prstGeom>
                  </am3d:spPr>
                  <am3d:camera>
                    <am3d:pos x="0" y="0" z="65059395"/>
                    <am3d:up dx="0" dy="36000000" dz="0"/>
                    <am3d:lookAt x="0" y="0" z="0"/>
                    <am3d:perspective fov="2700000"/>
                  </am3d:camera>
                  <am3d:trans>
                    <am3d:meterPerModelUnit n="4835" d="1000000"/>
                    <am3d:preTrans dx="-452610" dy="-6702126" dz="348161"/>
                    <am3d:scale>
                      <am3d:sx n="1000000" d="1000000"/>
                      <am3d:sy n="1000000" d="1000000"/>
                      <am3d:sz n="1000000" d="1000000"/>
                    </am3d:scale>
                    <am3d:rot ax="2048939" ay="2887075" az="1607671"/>
                    <am3d:postTrans dx="0" dy="0" dz="0"/>
                  </am3d:trans>
                  <am3d:raster rName="Office3DRenderer" rVer="16.0.8326">
                    <am3d:blip r:embed="rId4"/>
                  </am3d:raster>
                  <am3d:objViewport viewportSz="403175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6EDFB4AA-1ABA-AFA6-DAF2-2F3B0BB9F2A2}"/>
                  </a:ext>
                </a:extLst>
              </p:cNvPr>
              <p:cNvPicPr>
                <a:picLocks noGrp="1" noRot="1" noChangeAspect="1" noMove="1" noResize="1" noEditPoints="1" noAdjustHandles="1" noChangeArrowheads="1" noChangeShapeType="1" noCrop="1"/>
              </p:cNvPicPr>
              <p:nvPr/>
            </p:nvPicPr>
            <p:blipFill>
              <a:blip r:embed="rId4"/>
              <a:stretch>
                <a:fillRect/>
              </a:stretch>
            </p:blipFill>
            <p:spPr>
              <a:xfrm>
                <a:off x="8630620" y="811120"/>
                <a:ext cx="3561380" cy="3242201"/>
              </a:xfrm>
              <a:prstGeom prst="rect">
                <a:avLst/>
              </a:prstGeom>
            </p:spPr>
          </p:pic>
        </mc:Fallback>
      </mc:AlternateContent>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8182" y="4425779"/>
            <a:ext cx="1737475" cy="1737475"/>
          </a:xfrm>
          <a:prstGeom prst="rect">
            <a:avLst/>
          </a:prstGeom>
        </p:spPr>
      </p:pic>
      <p:sp>
        <p:nvSpPr>
          <p:cNvPr id="5" name="TextBox 4">
            <a:extLst>
              <a:ext uri="{FF2B5EF4-FFF2-40B4-BE49-F238E27FC236}">
                <a16:creationId xmlns:a16="http://schemas.microsoft.com/office/drawing/2014/main" id="{36D01B07-4C09-8EF9-965B-F0FC04F24A16}"/>
              </a:ext>
            </a:extLst>
          </p:cNvPr>
          <p:cNvSpPr txBox="1"/>
          <p:nvPr/>
        </p:nvSpPr>
        <p:spPr>
          <a:xfrm>
            <a:off x="983721" y="1600636"/>
            <a:ext cx="7443406" cy="3693319"/>
          </a:xfrm>
          <a:prstGeom prst="rect">
            <a:avLst/>
          </a:prstGeom>
          <a:noFill/>
        </p:spPr>
        <p:txBody>
          <a:bodyPr wrap="square" rtlCol="0">
            <a:spAutoFit/>
          </a:bodyPr>
          <a:lstStyle/>
          <a:p>
            <a:pPr marL="285750" indent="-285750" algn="just">
              <a:buFont typeface="Arial" panose="020B0604020202020204" pitchFamily="34" charset="0"/>
              <a:buChar char="•"/>
            </a:pPr>
            <a:r>
              <a:rPr lang="en-US" sz="2600" dirty="0">
                <a:solidFill>
                  <a:schemeClr val="bg1"/>
                </a:solidFill>
                <a:latin typeface="Century Gothic" panose="020B0502020202020204" pitchFamily="34" charset="0"/>
              </a:rPr>
              <a:t>Two game modes</a:t>
            </a:r>
          </a:p>
          <a:p>
            <a:pPr algn="just"/>
            <a:r>
              <a:rPr lang="en-US" sz="2600" dirty="0">
                <a:solidFill>
                  <a:schemeClr val="bg1"/>
                </a:solidFill>
                <a:latin typeface="Century Gothic" panose="020B0502020202020204" pitchFamily="34" charset="0"/>
              </a:rPr>
              <a:t>	Human vs Human – Two players 	control  paddles using  two remotes.</a:t>
            </a:r>
          </a:p>
          <a:p>
            <a:pPr algn="just"/>
            <a:endParaRPr lang="en-US" sz="2600" dirty="0">
              <a:solidFill>
                <a:schemeClr val="bg1"/>
              </a:solidFill>
              <a:latin typeface="Century Gothic" panose="020B0502020202020204" pitchFamily="34" charset="0"/>
            </a:endParaRPr>
          </a:p>
          <a:p>
            <a:pPr algn="just"/>
            <a:r>
              <a:rPr lang="en-US" sz="2600" dirty="0">
                <a:solidFill>
                  <a:schemeClr val="bg1"/>
                </a:solidFill>
                <a:latin typeface="Century Gothic" panose="020B0502020202020204" pitchFamily="34" charset="0"/>
              </a:rPr>
              <a:t>	Human vs AI Player – Human player 	control the paddle using a remote 	and 	the paddle of the AI player 	autonomously controlled 	according 	to the ball movement.</a:t>
            </a:r>
          </a:p>
        </p:txBody>
      </p:sp>
    </p:spTree>
    <p:extLst>
      <p:ext uri="{BB962C8B-B14F-4D97-AF65-F5344CB8AC3E}">
        <p14:creationId xmlns:p14="http://schemas.microsoft.com/office/powerpoint/2010/main" val="3724381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E6F8E4-3C00-09A1-1155-2E628AE3BF2C}"/>
              </a:ext>
            </a:extLst>
          </p:cNvPr>
          <p:cNvSpPr txBox="1"/>
          <p:nvPr/>
        </p:nvSpPr>
        <p:spPr>
          <a:xfrm>
            <a:off x="780228" y="382011"/>
            <a:ext cx="10738261" cy="646331"/>
          </a:xfrm>
          <a:prstGeom prst="rect">
            <a:avLst/>
          </a:prstGeom>
          <a:noFill/>
        </p:spPr>
        <p:txBody>
          <a:bodyPr wrap="square" rtlCol="0">
            <a:spAutoFit/>
          </a:bodyPr>
          <a:lstStyle/>
          <a:p>
            <a:r>
              <a:rPr lang="en-US" sz="3600" b="1" dirty="0">
                <a:solidFill>
                  <a:schemeClr val="bg1"/>
                </a:solidFill>
                <a:latin typeface="Century Gothic" panose="020B0502020202020204" pitchFamily="34" charset="0"/>
              </a:rPr>
              <a:t>Intelligent Features- DualPlay</a:t>
            </a:r>
            <a:endParaRPr lang="en-US" sz="2400" b="1" dirty="0">
              <a:solidFill>
                <a:schemeClr val="bg1"/>
              </a:solidFill>
              <a:latin typeface="Century Gothic" panose="020B0502020202020204" pitchFamily="34" charset="0"/>
            </a:endParaRPr>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6EDFB4AA-1ABA-AFA6-DAF2-2F3B0BB9F2A2}"/>
                  </a:ext>
                </a:extLst>
              </p:cNvPr>
              <p:cNvGraphicFramePr>
                <a:graphicFrameLocks noChangeAspect="1"/>
              </p:cNvGraphicFramePr>
              <p:nvPr/>
            </p:nvGraphicFramePr>
            <p:xfrm>
              <a:off x="8630620" y="811120"/>
              <a:ext cx="3561380" cy="3242201"/>
            </p:xfrm>
            <a:graphic>
              <a:graphicData uri="http://schemas.microsoft.com/office/drawing/2017/model3d">
                <am3d:model3d r:embed="rId3">
                  <am3d:spPr>
                    <a:xfrm>
                      <a:off x="0" y="0"/>
                      <a:ext cx="3561380" cy="3242201"/>
                    </a:xfrm>
                    <a:prstGeom prst="rect">
                      <a:avLst/>
                    </a:prstGeom>
                  </am3d:spPr>
                  <am3d:camera>
                    <am3d:pos x="0" y="0" z="65059395"/>
                    <am3d:up dx="0" dy="36000000" dz="0"/>
                    <am3d:lookAt x="0" y="0" z="0"/>
                    <am3d:perspective fov="2700000"/>
                  </am3d:camera>
                  <am3d:trans>
                    <am3d:meterPerModelUnit n="4835" d="1000000"/>
                    <am3d:preTrans dx="-452610" dy="-6702126" dz="348161"/>
                    <am3d:scale>
                      <am3d:sx n="1000000" d="1000000"/>
                      <am3d:sy n="1000000" d="1000000"/>
                      <am3d:sz n="1000000" d="1000000"/>
                    </am3d:scale>
                    <am3d:rot ax="2048939" ay="2887075" az="1607671"/>
                    <am3d:postTrans dx="0" dy="0" dz="0"/>
                  </am3d:trans>
                  <am3d:raster rName="Office3DRenderer" rVer="16.0.8326">
                    <am3d:blip r:embed="rId4"/>
                  </am3d:raster>
                  <am3d:objViewport viewportSz="403175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6EDFB4AA-1ABA-AFA6-DAF2-2F3B0BB9F2A2}"/>
                  </a:ext>
                </a:extLst>
              </p:cNvPr>
              <p:cNvPicPr>
                <a:picLocks noGrp="1" noRot="1" noChangeAspect="1" noMove="1" noResize="1" noEditPoints="1" noAdjustHandles="1" noChangeArrowheads="1" noChangeShapeType="1" noCrop="1"/>
              </p:cNvPicPr>
              <p:nvPr/>
            </p:nvPicPr>
            <p:blipFill>
              <a:blip r:embed="rId4"/>
              <a:stretch>
                <a:fillRect/>
              </a:stretch>
            </p:blipFill>
            <p:spPr>
              <a:xfrm>
                <a:off x="8630620" y="811120"/>
                <a:ext cx="3561380" cy="3242201"/>
              </a:xfrm>
              <a:prstGeom prst="rect">
                <a:avLst/>
              </a:prstGeom>
            </p:spPr>
          </p:pic>
        </mc:Fallback>
      </mc:AlternateContent>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8182" y="4425779"/>
            <a:ext cx="1737475" cy="1737475"/>
          </a:xfrm>
          <a:prstGeom prst="rect">
            <a:avLst/>
          </a:prstGeom>
        </p:spPr>
      </p:pic>
      <p:sp>
        <p:nvSpPr>
          <p:cNvPr id="5" name="TextBox 4">
            <a:extLst>
              <a:ext uri="{FF2B5EF4-FFF2-40B4-BE49-F238E27FC236}">
                <a16:creationId xmlns:a16="http://schemas.microsoft.com/office/drawing/2014/main" id="{36D01B07-4C09-8EF9-965B-F0FC04F24A16}"/>
              </a:ext>
            </a:extLst>
          </p:cNvPr>
          <p:cNvSpPr txBox="1"/>
          <p:nvPr/>
        </p:nvSpPr>
        <p:spPr>
          <a:xfrm>
            <a:off x="983721" y="1451549"/>
            <a:ext cx="7443406" cy="4154984"/>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When the game mode is “Human vs AI”, AI player’s paddle controlled autonomously by tracking the ball and the AI paddle real-time.</a:t>
            </a:r>
          </a:p>
          <a:p>
            <a:pPr marL="285750" indent="-285750" algn="just">
              <a:buFont typeface="Arial" panose="020B0604020202020204" pitchFamily="34" charset="0"/>
              <a:buChar char="•"/>
            </a:pPr>
            <a:endParaRPr lang="en-US" sz="2400" dirty="0">
              <a:solidFill>
                <a:schemeClr val="bg1"/>
              </a:solidFill>
              <a:latin typeface="Century Gothic" panose="020B0502020202020204" pitchFamily="34" charset="0"/>
            </a:endParaRPr>
          </a:p>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When a goal is scored, it will detect autonomously, and scores will be updated according to it.</a:t>
            </a:r>
          </a:p>
          <a:p>
            <a:pPr marL="285750" indent="-285750" algn="just">
              <a:buFont typeface="Arial" panose="020B0604020202020204" pitchFamily="34" charset="0"/>
              <a:buChar char="•"/>
            </a:pPr>
            <a:endParaRPr lang="en-US" sz="2400" dirty="0">
              <a:solidFill>
                <a:schemeClr val="bg1"/>
              </a:solidFill>
              <a:latin typeface="Century Gothic" panose="020B0502020202020204" pitchFamily="34" charset="0"/>
            </a:endParaRPr>
          </a:p>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After a goal is scored, ball will be redeployed back to the play area autonomously without human intervention.</a:t>
            </a:r>
          </a:p>
        </p:txBody>
      </p:sp>
    </p:spTree>
    <p:extLst>
      <p:ext uri="{BB962C8B-B14F-4D97-AF65-F5344CB8AC3E}">
        <p14:creationId xmlns:p14="http://schemas.microsoft.com/office/powerpoint/2010/main" val="1031658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E6F8E4-3C00-09A1-1155-2E628AE3BF2C}"/>
              </a:ext>
            </a:extLst>
          </p:cNvPr>
          <p:cNvSpPr txBox="1"/>
          <p:nvPr/>
        </p:nvSpPr>
        <p:spPr>
          <a:xfrm>
            <a:off x="726869" y="231156"/>
            <a:ext cx="10738261" cy="646331"/>
          </a:xfrm>
          <a:prstGeom prst="rect">
            <a:avLst/>
          </a:prstGeom>
          <a:noFill/>
        </p:spPr>
        <p:txBody>
          <a:bodyPr wrap="square" rtlCol="0">
            <a:spAutoFit/>
          </a:bodyPr>
          <a:lstStyle/>
          <a:p>
            <a:r>
              <a:rPr lang="en-US" sz="3600" b="1" dirty="0">
                <a:solidFill>
                  <a:schemeClr val="bg1"/>
                </a:solidFill>
                <a:latin typeface="Century Gothic" panose="020B0502020202020204" pitchFamily="34" charset="0"/>
              </a:rPr>
              <a:t>Resources Required - Hardware</a:t>
            </a:r>
            <a:endParaRPr lang="en-US" sz="2400" b="1" dirty="0">
              <a:solidFill>
                <a:schemeClr val="bg1"/>
              </a:solidFill>
              <a:latin typeface="Century Gothic" panose="020B0502020202020204" pitchFamily="34" charset="0"/>
            </a:endParaRPr>
          </a:p>
        </p:txBody>
      </p:sp>
      <p:sp>
        <p:nvSpPr>
          <p:cNvPr id="3" name="TextBox 2">
            <a:extLst>
              <a:ext uri="{FF2B5EF4-FFF2-40B4-BE49-F238E27FC236}">
                <a16:creationId xmlns:a16="http://schemas.microsoft.com/office/drawing/2014/main" id="{38F3C58B-B3DB-2D37-8A7B-2B7F8172AB23}"/>
              </a:ext>
            </a:extLst>
          </p:cNvPr>
          <p:cNvSpPr txBox="1"/>
          <p:nvPr/>
        </p:nvSpPr>
        <p:spPr>
          <a:xfrm>
            <a:off x="612811" y="957000"/>
            <a:ext cx="6438750" cy="5786199"/>
          </a:xfrm>
          <a:prstGeom prst="rect">
            <a:avLst/>
          </a:prstGeom>
          <a:noFill/>
        </p:spPr>
        <p:txBody>
          <a:bodyPr wrap="none" rtlCol="0">
            <a:spAutoFit/>
          </a:bodyPr>
          <a:lstStyle/>
          <a:p>
            <a:endParaRPr lang="en-US" sz="1000" b="1" dirty="0">
              <a:solidFill>
                <a:schemeClr val="bg1"/>
              </a:solidFill>
              <a:latin typeface="Aptos (Body)"/>
            </a:endParaRPr>
          </a:p>
          <a:p>
            <a:pPr marL="342900" indent="-342900">
              <a:buFont typeface="Arial" panose="020B0604020202020204" pitchFamily="34" charset="0"/>
              <a:buChar char="•"/>
            </a:pPr>
            <a:r>
              <a:rPr lang="en-US" sz="2400" dirty="0">
                <a:solidFill>
                  <a:schemeClr val="bg1"/>
                </a:solidFill>
                <a:latin typeface="Aptos (Body)"/>
              </a:rPr>
              <a:t>Raspberry pi 4 model B</a:t>
            </a:r>
          </a:p>
          <a:p>
            <a:pPr marL="342900" indent="-342900">
              <a:buFont typeface="Arial" panose="020B0604020202020204" pitchFamily="34" charset="0"/>
              <a:buChar char="•"/>
            </a:pPr>
            <a:r>
              <a:rPr lang="en-US" sz="2400" dirty="0">
                <a:solidFill>
                  <a:schemeClr val="bg1"/>
                </a:solidFill>
                <a:latin typeface="Aptos (Body)"/>
              </a:rPr>
              <a:t>Arduino Mega</a:t>
            </a:r>
          </a:p>
          <a:p>
            <a:pPr marL="342900" indent="-342900">
              <a:buFont typeface="Arial" panose="020B0604020202020204" pitchFamily="34" charset="0"/>
              <a:buChar char="•"/>
            </a:pPr>
            <a:r>
              <a:rPr lang="en-US" sz="2400" dirty="0">
                <a:solidFill>
                  <a:schemeClr val="bg1"/>
                </a:solidFill>
                <a:latin typeface="Aptos (Body)"/>
              </a:rPr>
              <a:t>Arduino Uno</a:t>
            </a:r>
          </a:p>
          <a:p>
            <a:pPr marL="342900" indent="-342900">
              <a:buFont typeface="Arial" panose="020B0604020202020204" pitchFamily="34" charset="0"/>
              <a:buChar char="•"/>
            </a:pPr>
            <a:r>
              <a:rPr lang="en-US" sz="2400" dirty="0">
                <a:solidFill>
                  <a:schemeClr val="bg1"/>
                </a:solidFill>
                <a:latin typeface="Aptos (Body)"/>
              </a:rPr>
              <a:t>Nema 17 Stepper motor *2</a:t>
            </a:r>
          </a:p>
          <a:p>
            <a:pPr marL="342900" indent="-342900">
              <a:buFont typeface="Arial" panose="020B0604020202020204" pitchFamily="34" charset="0"/>
              <a:buChar char="•"/>
            </a:pPr>
            <a:r>
              <a:rPr lang="en-US" sz="2400" dirty="0">
                <a:solidFill>
                  <a:schemeClr val="bg1"/>
                </a:solidFill>
                <a:latin typeface="Aptos (Body)"/>
              </a:rPr>
              <a:t>180-degree SG90 Servo motor *2</a:t>
            </a:r>
          </a:p>
          <a:p>
            <a:pPr marL="342900" indent="-342900">
              <a:buFont typeface="Arial" panose="020B0604020202020204" pitchFamily="34" charset="0"/>
              <a:buChar char="•"/>
            </a:pPr>
            <a:r>
              <a:rPr lang="en-US" sz="2400" dirty="0">
                <a:solidFill>
                  <a:schemeClr val="bg1"/>
                </a:solidFill>
                <a:latin typeface="Aptos (Body)"/>
              </a:rPr>
              <a:t>360-degree SG90 continuous Servo motor *2</a:t>
            </a:r>
          </a:p>
          <a:p>
            <a:pPr marL="342900" indent="-342900">
              <a:buFont typeface="Arial" panose="020B0604020202020204" pitchFamily="34" charset="0"/>
              <a:buChar char="•"/>
            </a:pPr>
            <a:r>
              <a:rPr lang="en-US" sz="2400" dirty="0">
                <a:solidFill>
                  <a:schemeClr val="bg1"/>
                </a:solidFill>
              </a:rPr>
              <a:t>A4988 Stepper Motor Driver *2</a:t>
            </a:r>
          </a:p>
          <a:p>
            <a:pPr marL="342900" indent="-342900">
              <a:buFont typeface="Arial" panose="020B0604020202020204" pitchFamily="34" charset="0"/>
              <a:buChar char="•"/>
            </a:pPr>
            <a:r>
              <a:rPr lang="en-US" sz="2400" dirty="0">
                <a:solidFill>
                  <a:schemeClr val="bg1"/>
                </a:solidFill>
              </a:rPr>
              <a:t>12V 30A power supply</a:t>
            </a:r>
          </a:p>
          <a:p>
            <a:pPr marL="285750" indent="-285750">
              <a:buFont typeface="Arial" panose="020B0604020202020204" pitchFamily="34" charset="0"/>
              <a:buChar char="•"/>
            </a:pPr>
            <a:r>
              <a:rPr lang="en-US" sz="2400" dirty="0">
                <a:solidFill>
                  <a:schemeClr val="bg1"/>
                </a:solidFill>
              </a:rPr>
              <a:t>Obstacle Avoidance IR module *2</a:t>
            </a:r>
          </a:p>
          <a:p>
            <a:pPr marL="285750" indent="-285750">
              <a:buFont typeface="Arial" panose="020B0604020202020204" pitchFamily="34" charset="0"/>
              <a:buChar char="•"/>
            </a:pPr>
            <a:r>
              <a:rPr lang="en-US" sz="2400" dirty="0">
                <a:solidFill>
                  <a:schemeClr val="bg1"/>
                </a:solidFill>
              </a:rPr>
              <a:t>LCD screen with I2C module *3</a:t>
            </a:r>
          </a:p>
          <a:p>
            <a:pPr marL="285750" indent="-285750">
              <a:buFont typeface="Arial" panose="020B0604020202020204" pitchFamily="34" charset="0"/>
              <a:buChar char="•"/>
            </a:pPr>
            <a:r>
              <a:rPr lang="en-US" sz="2400" dirty="0">
                <a:solidFill>
                  <a:schemeClr val="bg1"/>
                </a:solidFill>
              </a:rPr>
              <a:t>Keypad</a:t>
            </a:r>
          </a:p>
          <a:p>
            <a:pPr marL="285750" indent="-285750">
              <a:buFont typeface="Arial" panose="020B0604020202020204" pitchFamily="34" charset="0"/>
              <a:buChar char="•"/>
            </a:pPr>
            <a:r>
              <a:rPr lang="en-US" sz="2400" dirty="0">
                <a:solidFill>
                  <a:schemeClr val="bg1"/>
                </a:solidFill>
              </a:rPr>
              <a:t>Limit switch *4</a:t>
            </a:r>
          </a:p>
          <a:p>
            <a:pPr marL="285750" indent="-285750">
              <a:buFont typeface="Arial" panose="020B0604020202020204" pitchFamily="34" charset="0"/>
              <a:buChar char="•"/>
            </a:pPr>
            <a:r>
              <a:rPr lang="en-US" sz="2400" dirty="0">
                <a:solidFill>
                  <a:schemeClr val="bg1"/>
                </a:solidFill>
              </a:rPr>
              <a:t>Buck converter *3</a:t>
            </a:r>
          </a:p>
          <a:p>
            <a:pPr marL="285750" indent="-285750">
              <a:buFont typeface="Arial" panose="020B0604020202020204" pitchFamily="34" charset="0"/>
              <a:buChar char="•"/>
            </a:pPr>
            <a:r>
              <a:rPr lang="en-US" sz="2400" dirty="0">
                <a:solidFill>
                  <a:schemeClr val="bg1"/>
                </a:solidFill>
              </a:rPr>
              <a:t>Solenoid with Relay module</a:t>
            </a:r>
            <a:endParaRPr lang="en-US" sz="2400" dirty="0"/>
          </a:p>
          <a:p>
            <a:pPr marL="342900" indent="-342900">
              <a:buFont typeface="Arial" panose="020B0604020202020204" pitchFamily="34" charset="0"/>
              <a:buChar char="•"/>
            </a:pPr>
            <a:endParaRPr lang="en-US" sz="2400" dirty="0">
              <a:solidFill>
                <a:schemeClr val="bg1"/>
              </a:solidFill>
              <a:latin typeface="Aptos (Body)"/>
            </a:endParaRPr>
          </a:p>
        </p:txBody>
      </p:sp>
      <p:pic>
        <p:nvPicPr>
          <p:cNvPr id="2" name="Picture 1" descr="A logo with a green circle and black text&#10;&#10;Description automatically generated">
            <a:extLst>
              <a:ext uri="{FF2B5EF4-FFF2-40B4-BE49-F238E27FC236}">
                <a16:creationId xmlns:a16="http://schemas.microsoft.com/office/drawing/2014/main" id="{EE20901C-A7CA-E217-6C2F-C7AB4F2C9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1714" y="4535109"/>
            <a:ext cx="1737475" cy="1737475"/>
          </a:xfrm>
          <a:prstGeom prst="rect">
            <a:avLst/>
          </a:prstGeom>
        </p:spPr>
      </p:pic>
    </p:spTree>
    <p:extLst>
      <p:ext uri="{BB962C8B-B14F-4D97-AF65-F5344CB8AC3E}">
        <p14:creationId xmlns:p14="http://schemas.microsoft.com/office/powerpoint/2010/main" val="1879330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E6F8E4-3C00-09A1-1155-2E628AE3BF2C}"/>
              </a:ext>
            </a:extLst>
          </p:cNvPr>
          <p:cNvSpPr txBox="1"/>
          <p:nvPr/>
        </p:nvSpPr>
        <p:spPr>
          <a:xfrm>
            <a:off x="726869" y="231156"/>
            <a:ext cx="10738261" cy="646331"/>
          </a:xfrm>
          <a:prstGeom prst="rect">
            <a:avLst/>
          </a:prstGeom>
          <a:noFill/>
        </p:spPr>
        <p:txBody>
          <a:bodyPr wrap="square" rtlCol="0">
            <a:spAutoFit/>
          </a:bodyPr>
          <a:lstStyle/>
          <a:p>
            <a:r>
              <a:rPr lang="en-US" sz="3600" b="1" dirty="0">
                <a:solidFill>
                  <a:schemeClr val="bg1"/>
                </a:solidFill>
                <a:latin typeface="Century Gothic" panose="020B0502020202020204" pitchFamily="34" charset="0"/>
              </a:rPr>
              <a:t>Resources Required</a:t>
            </a:r>
            <a:endParaRPr lang="en-US" sz="2400" b="1" dirty="0">
              <a:solidFill>
                <a:schemeClr val="bg1"/>
              </a:solidFill>
              <a:latin typeface="Century Gothic" panose="020B0502020202020204" pitchFamily="34" charset="0"/>
            </a:endParaRPr>
          </a:p>
        </p:txBody>
      </p:sp>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9052" y="5254733"/>
            <a:ext cx="1475350" cy="1475350"/>
          </a:xfrm>
          <a:prstGeom prst="rect">
            <a:avLst/>
          </a:prstGeom>
        </p:spPr>
      </p:pic>
      <p:sp>
        <p:nvSpPr>
          <p:cNvPr id="3" name="TextBox 2">
            <a:extLst>
              <a:ext uri="{FF2B5EF4-FFF2-40B4-BE49-F238E27FC236}">
                <a16:creationId xmlns:a16="http://schemas.microsoft.com/office/drawing/2014/main" id="{38F3C58B-B3DB-2D37-8A7B-2B7F8172AB23}"/>
              </a:ext>
            </a:extLst>
          </p:cNvPr>
          <p:cNvSpPr txBox="1"/>
          <p:nvPr/>
        </p:nvSpPr>
        <p:spPr>
          <a:xfrm>
            <a:off x="726869" y="1059120"/>
            <a:ext cx="2316916" cy="2369880"/>
          </a:xfrm>
          <a:prstGeom prst="rect">
            <a:avLst/>
          </a:prstGeom>
          <a:noFill/>
        </p:spPr>
        <p:txBody>
          <a:bodyPr wrap="none" rtlCol="0">
            <a:spAutoFit/>
          </a:bodyPr>
          <a:lstStyle/>
          <a:p>
            <a:r>
              <a:rPr lang="en-US" sz="2800" b="1" u="sng" dirty="0">
                <a:solidFill>
                  <a:schemeClr val="bg1"/>
                </a:solidFill>
              </a:rPr>
              <a:t>Software</a:t>
            </a:r>
            <a:endParaRPr lang="en-US" sz="3200" b="1" u="sng" dirty="0">
              <a:solidFill>
                <a:schemeClr val="bg1"/>
              </a:solidFill>
            </a:endParaRPr>
          </a:p>
          <a:p>
            <a:pPr marL="342900" indent="-342900">
              <a:buFont typeface="Arial" panose="020B0604020202020204" pitchFamily="34" charset="0"/>
              <a:buChar char="•"/>
            </a:pPr>
            <a:r>
              <a:rPr lang="en-US" sz="2400" b="1" dirty="0">
                <a:solidFill>
                  <a:schemeClr val="bg1"/>
                </a:solidFill>
              </a:rPr>
              <a:t>Arduino IDE</a:t>
            </a:r>
          </a:p>
          <a:p>
            <a:pPr marL="342900" indent="-342900">
              <a:buFont typeface="Arial" panose="020B0604020202020204" pitchFamily="34" charset="0"/>
              <a:buChar char="•"/>
            </a:pPr>
            <a:r>
              <a:rPr lang="en-US" sz="2400" b="1" dirty="0">
                <a:solidFill>
                  <a:schemeClr val="bg1"/>
                </a:solidFill>
              </a:rPr>
              <a:t>Geany editor</a:t>
            </a:r>
          </a:p>
          <a:p>
            <a:pPr marL="342900" indent="-342900">
              <a:buFont typeface="Arial" panose="020B0604020202020204" pitchFamily="34" charset="0"/>
              <a:buChar char="•"/>
            </a:pPr>
            <a:r>
              <a:rPr lang="en-US" sz="2400" b="1" dirty="0">
                <a:solidFill>
                  <a:schemeClr val="bg1"/>
                </a:solidFill>
              </a:rPr>
              <a:t>Tinkercad</a:t>
            </a:r>
          </a:p>
          <a:p>
            <a:pPr marL="342900" indent="-342900">
              <a:buFont typeface="Arial" panose="020B0604020202020204" pitchFamily="34" charset="0"/>
              <a:buChar char="•"/>
            </a:pPr>
            <a:r>
              <a:rPr lang="en-US" sz="2400" b="1" dirty="0">
                <a:solidFill>
                  <a:schemeClr val="bg1"/>
                </a:solidFill>
              </a:rPr>
              <a:t>SolidWorks</a:t>
            </a:r>
          </a:p>
          <a:p>
            <a:pPr marL="342900" indent="-342900">
              <a:buFont typeface="Arial" panose="020B0604020202020204" pitchFamily="34" charset="0"/>
              <a:buChar char="•"/>
            </a:pPr>
            <a:r>
              <a:rPr lang="en-US" sz="2400" b="1" dirty="0">
                <a:solidFill>
                  <a:schemeClr val="bg1"/>
                </a:solidFill>
              </a:rPr>
              <a:t>fritzing</a:t>
            </a:r>
          </a:p>
        </p:txBody>
      </p:sp>
      <p:pic>
        <p:nvPicPr>
          <p:cNvPr id="5" name="Picture 4" descr="A white symbol with a plus and minus sign&#10;&#10;Description automatically generated">
            <a:extLst>
              <a:ext uri="{FF2B5EF4-FFF2-40B4-BE49-F238E27FC236}">
                <a16:creationId xmlns:a16="http://schemas.microsoft.com/office/drawing/2014/main" id="{5697982E-83CC-64AC-DEB4-C988C55A4E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7351" y="623346"/>
            <a:ext cx="3684465" cy="3457729"/>
          </a:xfrm>
          <a:prstGeom prst="rect">
            <a:avLst/>
          </a:prstGeom>
        </p:spPr>
      </p:pic>
      <p:pic>
        <p:nvPicPr>
          <p:cNvPr id="11" name="Picture 10" descr="A red background with white text&#10;&#10;Description automatically generated">
            <a:extLst>
              <a:ext uri="{FF2B5EF4-FFF2-40B4-BE49-F238E27FC236}">
                <a16:creationId xmlns:a16="http://schemas.microsoft.com/office/drawing/2014/main" id="{81EA72F1-3ED7-A7F6-6724-5061798A46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292" y="4455977"/>
            <a:ext cx="3397220" cy="1358888"/>
          </a:xfrm>
          <a:prstGeom prst="rect">
            <a:avLst/>
          </a:prstGeom>
        </p:spPr>
      </p:pic>
      <p:pic>
        <p:nvPicPr>
          <p:cNvPr id="13" name="Picture 12" descr="A black background with white text&#10;&#10;Description automatically generated">
            <a:extLst>
              <a:ext uri="{FF2B5EF4-FFF2-40B4-BE49-F238E27FC236}">
                <a16:creationId xmlns:a16="http://schemas.microsoft.com/office/drawing/2014/main" id="{87ED0005-EF05-E982-BBF4-07A13E0C18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6719" y="5002886"/>
            <a:ext cx="3893835" cy="1623958"/>
          </a:xfrm>
          <a:prstGeom prst="rect">
            <a:avLst/>
          </a:prstGeom>
        </p:spPr>
      </p:pic>
      <p:pic>
        <p:nvPicPr>
          <p:cNvPr id="6" name="Picture 5" descr="A yellow teapot with red diamonds&#10;&#10;Description automatically generated">
            <a:extLst>
              <a:ext uri="{FF2B5EF4-FFF2-40B4-BE49-F238E27FC236}">
                <a16:creationId xmlns:a16="http://schemas.microsoft.com/office/drawing/2014/main" id="{6B3EB2CB-9E04-B28A-1DF5-AD6072EBE0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3571" y="1130191"/>
            <a:ext cx="3279913" cy="3279913"/>
          </a:xfrm>
          <a:prstGeom prst="rect">
            <a:avLst/>
          </a:prstGeom>
        </p:spPr>
      </p:pic>
      <p:pic>
        <p:nvPicPr>
          <p:cNvPr id="2" name="Picture 1">
            <a:extLst>
              <a:ext uri="{FF2B5EF4-FFF2-40B4-BE49-F238E27FC236}">
                <a16:creationId xmlns:a16="http://schemas.microsoft.com/office/drawing/2014/main" id="{7DB209A7-7731-2EE4-8E60-104340E8C493}"/>
              </a:ext>
            </a:extLst>
          </p:cNvPr>
          <p:cNvPicPr>
            <a:picLocks noChangeAspect="1"/>
          </p:cNvPicPr>
          <p:nvPr/>
        </p:nvPicPr>
        <p:blipFill>
          <a:blip r:embed="rId8"/>
          <a:stretch>
            <a:fillRect/>
          </a:stretch>
        </p:blipFill>
        <p:spPr>
          <a:xfrm>
            <a:off x="12264820" y="877487"/>
            <a:ext cx="4170504" cy="4678025"/>
          </a:xfrm>
          <a:prstGeom prst="rect">
            <a:avLst/>
          </a:prstGeom>
        </p:spPr>
      </p:pic>
    </p:spTree>
    <p:extLst>
      <p:ext uri="{BB962C8B-B14F-4D97-AF65-F5344CB8AC3E}">
        <p14:creationId xmlns:p14="http://schemas.microsoft.com/office/powerpoint/2010/main" val="3517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BE384-FBC0-1778-1A81-2D3B10877605}"/>
              </a:ext>
            </a:extLst>
          </p:cNvPr>
          <p:cNvSpPr/>
          <p:nvPr/>
        </p:nvSpPr>
        <p:spPr>
          <a:xfrm>
            <a:off x="648929" y="1368820"/>
            <a:ext cx="5742039" cy="441468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3E6F8E4-3C00-09A1-1155-2E628AE3BF2C}"/>
              </a:ext>
            </a:extLst>
          </p:cNvPr>
          <p:cNvSpPr txBox="1"/>
          <p:nvPr/>
        </p:nvSpPr>
        <p:spPr>
          <a:xfrm>
            <a:off x="726869" y="231156"/>
            <a:ext cx="10738261" cy="646331"/>
          </a:xfrm>
          <a:prstGeom prst="rect">
            <a:avLst/>
          </a:prstGeom>
          <a:noFill/>
        </p:spPr>
        <p:txBody>
          <a:bodyPr wrap="square" rtlCol="0">
            <a:spAutoFit/>
          </a:bodyPr>
          <a:lstStyle/>
          <a:p>
            <a:r>
              <a:rPr lang="en-US" sz="3600" b="1" dirty="0">
                <a:solidFill>
                  <a:schemeClr val="bg1"/>
                </a:solidFill>
                <a:latin typeface="Century Gothic" panose="020B0502020202020204" pitchFamily="34" charset="0"/>
              </a:rPr>
              <a:t>Technologies used</a:t>
            </a:r>
          </a:p>
        </p:txBody>
      </p:sp>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9052" y="5254733"/>
            <a:ext cx="1475350" cy="1475350"/>
          </a:xfrm>
          <a:prstGeom prst="rect">
            <a:avLst/>
          </a:prstGeom>
        </p:spPr>
      </p:pic>
      <p:sp>
        <p:nvSpPr>
          <p:cNvPr id="2" name="TextBox 1">
            <a:extLst>
              <a:ext uri="{FF2B5EF4-FFF2-40B4-BE49-F238E27FC236}">
                <a16:creationId xmlns:a16="http://schemas.microsoft.com/office/drawing/2014/main" id="{A950946F-6933-25E4-E4DD-F4AEEF3C6F6F}"/>
              </a:ext>
            </a:extLst>
          </p:cNvPr>
          <p:cNvSpPr txBox="1"/>
          <p:nvPr/>
        </p:nvSpPr>
        <p:spPr>
          <a:xfrm>
            <a:off x="726869" y="1329393"/>
            <a:ext cx="5577397" cy="4493538"/>
          </a:xfrm>
          <a:prstGeom prst="rect">
            <a:avLst/>
          </a:prstGeom>
          <a:noFill/>
        </p:spPr>
        <p:txBody>
          <a:bodyPr wrap="square" rtlCol="0">
            <a:spAutoFit/>
          </a:bodyPr>
          <a:lstStyle/>
          <a:p>
            <a:r>
              <a:rPr lang="en-US" sz="2800" b="1" dirty="0">
                <a:solidFill>
                  <a:schemeClr val="bg1"/>
                </a:solidFill>
                <a:latin typeface="Century Gothic" panose="020B0502020202020204" pitchFamily="34" charset="0"/>
              </a:rPr>
              <a:t>Computer Vision</a:t>
            </a:r>
          </a:p>
          <a:p>
            <a:endParaRPr lang="en-US" dirty="0"/>
          </a:p>
          <a:p>
            <a:pPr algn="just"/>
            <a:r>
              <a:rPr lang="en-US" sz="2400" dirty="0">
                <a:solidFill>
                  <a:schemeClr val="bg1"/>
                </a:solidFill>
                <a:latin typeface="Century Gothic" panose="020B0502020202020204" pitchFamily="34" charset="0"/>
              </a:rPr>
              <a:t>We implemented a real-time computer vision algorithm using OpenCV in Python to track the colors of the ball and the AI player's paddle. We used HSV color space for this. This allowed us to accurately identify and monitor their positions throughout the game. This computer vision algorithm is executed on Raspberry pi 4 board.</a:t>
            </a:r>
          </a:p>
        </p:txBody>
      </p:sp>
      <p:pic>
        <p:nvPicPr>
          <p:cNvPr id="10" name="Picture 9" descr="A blue electronic board with black and silver components&#10;&#10;Description automatically generated">
            <a:extLst>
              <a:ext uri="{FF2B5EF4-FFF2-40B4-BE49-F238E27FC236}">
                <a16:creationId xmlns:a16="http://schemas.microsoft.com/office/drawing/2014/main" id="{05676246-04FB-A69F-724B-8EB3830E09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219507">
            <a:off x="11841272" y="3649115"/>
            <a:ext cx="5715000" cy="4486275"/>
          </a:xfrm>
          <a:prstGeom prst="rect">
            <a:avLst/>
          </a:prstGeom>
        </p:spPr>
      </p:pic>
      <p:pic>
        <p:nvPicPr>
          <p:cNvPr id="14" name="Picture 13" descr="A blue circuit board with black background&#10;&#10;Description automatically generated">
            <a:extLst>
              <a:ext uri="{FF2B5EF4-FFF2-40B4-BE49-F238E27FC236}">
                <a16:creationId xmlns:a16="http://schemas.microsoft.com/office/drawing/2014/main" id="{D4DD99A5-D383-FE10-49B2-A326698115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0" y="-3133131"/>
            <a:ext cx="4762500" cy="4762500"/>
          </a:xfrm>
          <a:prstGeom prst="rect">
            <a:avLst/>
          </a:prstGeom>
        </p:spPr>
      </p:pic>
      <p:pic>
        <p:nvPicPr>
          <p:cNvPr id="17" name="Picture 16" descr="A white symbol with a plus and minus sign&#10;&#10;Description automatically generated">
            <a:extLst>
              <a:ext uri="{FF2B5EF4-FFF2-40B4-BE49-F238E27FC236}">
                <a16:creationId xmlns:a16="http://schemas.microsoft.com/office/drawing/2014/main" id="{62A38B7B-B8CE-46BE-0E91-1336F18272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7599" y="748116"/>
            <a:ext cx="1981204" cy="1859284"/>
          </a:xfrm>
          <a:prstGeom prst="rect">
            <a:avLst/>
          </a:prstGeom>
        </p:spPr>
      </p:pic>
      <p:pic>
        <p:nvPicPr>
          <p:cNvPr id="5" name="Picture 4">
            <a:extLst>
              <a:ext uri="{FF2B5EF4-FFF2-40B4-BE49-F238E27FC236}">
                <a16:creationId xmlns:a16="http://schemas.microsoft.com/office/drawing/2014/main" id="{1A360E2E-52CC-66F7-8841-0161583A9FCE}"/>
              </a:ext>
            </a:extLst>
          </p:cNvPr>
          <p:cNvPicPr>
            <a:picLocks noChangeAspect="1"/>
          </p:cNvPicPr>
          <p:nvPr/>
        </p:nvPicPr>
        <p:blipFill>
          <a:blip r:embed="rId7"/>
          <a:stretch>
            <a:fillRect/>
          </a:stretch>
        </p:blipFill>
        <p:spPr>
          <a:xfrm>
            <a:off x="7146168" y="596861"/>
            <a:ext cx="4170504" cy="4678025"/>
          </a:xfrm>
          <a:prstGeom prst="rect">
            <a:avLst/>
          </a:prstGeom>
        </p:spPr>
      </p:pic>
    </p:spTree>
    <p:extLst>
      <p:ext uri="{BB962C8B-B14F-4D97-AF65-F5344CB8AC3E}">
        <p14:creationId xmlns:p14="http://schemas.microsoft.com/office/powerpoint/2010/main" val="4055411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16" name="Arrow: Left-Right 15">
            <a:extLst>
              <a:ext uri="{FF2B5EF4-FFF2-40B4-BE49-F238E27FC236}">
                <a16:creationId xmlns:a16="http://schemas.microsoft.com/office/drawing/2014/main" id="{DD18FAE9-59E2-59C6-0413-97EB00956F4B}"/>
              </a:ext>
            </a:extLst>
          </p:cNvPr>
          <p:cNvSpPr/>
          <p:nvPr/>
        </p:nvSpPr>
        <p:spPr>
          <a:xfrm rot="17880211">
            <a:off x="7606280" y="2400672"/>
            <a:ext cx="776748" cy="462160"/>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 name="Arrow: Left-Right 16">
            <a:extLst>
              <a:ext uri="{FF2B5EF4-FFF2-40B4-BE49-F238E27FC236}">
                <a16:creationId xmlns:a16="http://schemas.microsoft.com/office/drawing/2014/main" id="{17D7220C-B17A-4CD6-4F0C-0A928470B622}"/>
              </a:ext>
            </a:extLst>
          </p:cNvPr>
          <p:cNvSpPr/>
          <p:nvPr/>
        </p:nvSpPr>
        <p:spPr>
          <a:xfrm rot="1023484">
            <a:off x="8308734" y="3685884"/>
            <a:ext cx="1251884" cy="421085"/>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10" name="Picture 9" descr="A blue electronic board with black and silver components&#10;&#10;Description automatically generated">
            <a:extLst>
              <a:ext uri="{FF2B5EF4-FFF2-40B4-BE49-F238E27FC236}">
                <a16:creationId xmlns:a16="http://schemas.microsoft.com/office/drawing/2014/main" id="{3F4B06B4-BE6D-24DA-8DED-6BC6D90B29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219507">
            <a:off x="7230084" y="2883970"/>
            <a:ext cx="5715000" cy="4486275"/>
          </a:xfrm>
          <a:prstGeom prst="rect">
            <a:avLst/>
          </a:prstGeom>
        </p:spPr>
      </p:pic>
      <p:sp>
        <p:nvSpPr>
          <p:cNvPr id="6" name="Rectangle 5">
            <a:extLst>
              <a:ext uri="{FF2B5EF4-FFF2-40B4-BE49-F238E27FC236}">
                <a16:creationId xmlns:a16="http://schemas.microsoft.com/office/drawing/2014/main" id="{E6BBE384-FBC0-1778-1A81-2D3B10877605}"/>
              </a:ext>
            </a:extLst>
          </p:cNvPr>
          <p:cNvSpPr/>
          <p:nvPr/>
        </p:nvSpPr>
        <p:spPr>
          <a:xfrm>
            <a:off x="2616876" y="1368820"/>
            <a:ext cx="5742039" cy="441468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3E6F8E4-3C00-09A1-1155-2E628AE3BF2C}"/>
              </a:ext>
            </a:extLst>
          </p:cNvPr>
          <p:cNvSpPr txBox="1"/>
          <p:nvPr/>
        </p:nvSpPr>
        <p:spPr>
          <a:xfrm>
            <a:off x="726869" y="231156"/>
            <a:ext cx="10738261" cy="646331"/>
          </a:xfrm>
          <a:prstGeom prst="rect">
            <a:avLst/>
          </a:prstGeom>
          <a:noFill/>
        </p:spPr>
        <p:txBody>
          <a:bodyPr wrap="square" rtlCol="0">
            <a:spAutoFit/>
          </a:bodyPr>
          <a:lstStyle/>
          <a:p>
            <a:r>
              <a:rPr lang="en-US" sz="3600" b="1" dirty="0">
                <a:solidFill>
                  <a:schemeClr val="bg1"/>
                </a:solidFill>
                <a:latin typeface="Century Gothic" panose="020B0502020202020204" pitchFamily="34" charset="0"/>
              </a:rPr>
              <a:t>Technologies used</a:t>
            </a:r>
          </a:p>
        </p:txBody>
      </p:sp>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254" y="5127107"/>
            <a:ext cx="1475350" cy="1475350"/>
          </a:xfrm>
          <a:prstGeom prst="rect">
            <a:avLst/>
          </a:prstGeom>
        </p:spPr>
      </p:pic>
      <p:sp>
        <p:nvSpPr>
          <p:cNvPr id="5" name="TextBox 4">
            <a:extLst>
              <a:ext uri="{FF2B5EF4-FFF2-40B4-BE49-F238E27FC236}">
                <a16:creationId xmlns:a16="http://schemas.microsoft.com/office/drawing/2014/main" id="{816A015C-49EC-3B9B-16DB-6DA2D07F9272}"/>
              </a:ext>
            </a:extLst>
          </p:cNvPr>
          <p:cNvSpPr txBox="1"/>
          <p:nvPr/>
        </p:nvSpPr>
        <p:spPr>
          <a:xfrm>
            <a:off x="2699196" y="1487020"/>
            <a:ext cx="5577397" cy="4124206"/>
          </a:xfrm>
          <a:prstGeom prst="rect">
            <a:avLst/>
          </a:prstGeom>
          <a:noFill/>
        </p:spPr>
        <p:txBody>
          <a:bodyPr wrap="square" rtlCol="0">
            <a:spAutoFit/>
          </a:bodyPr>
          <a:lstStyle/>
          <a:p>
            <a:r>
              <a:rPr lang="en-US" sz="2800" b="1" dirty="0">
                <a:solidFill>
                  <a:schemeClr val="bg1"/>
                </a:solidFill>
                <a:latin typeface="Century Gothic" panose="020B0502020202020204" pitchFamily="34" charset="0"/>
              </a:rPr>
              <a:t>Arduino Mega and Uno</a:t>
            </a:r>
          </a:p>
          <a:p>
            <a:endParaRPr lang="en-US" dirty="0"/>
          </a:p>
          <a:p>
            <a:pPr algn="just"/>
            <a:r>
              <a:rPr lang="en-US" sz="2400" dirty="0">
                <a:solidFill>
                  <a:schemeClr val="bg1"/>
                </a:solidFill>
                <a:latin typeface="Century Gothic" panose="020B0502020202020204" pitchFamily="34" charset="0"/>
              </a:rPr>
              <a:t>Arduino Mega controls Green Player side (Human player) and Uno controls Red player side (Human/AI). Game setup LCD, Keypad, Score update LCDs, IR modules, Redeploy servo motors are controlled by Mega. Both boards programmed using C++ and Arduino IDE</a:t>
            </a:r>
          </a:p>
        </p:txBody>
      </p:sp>
      <p:pic>
        <p:nvPicPr>
          <p:cNvPr id="11" name="Picture 10" descr="A blue circuit board with black background&#10;&#10;Description automatically generated">
            <a:extLst>
              <a:ext uri="{FF2B5EF4-FFF2-40B4-BE49-F238E27FC236}">
                <a16:creationId xmlns:a16="http://schemas.microsoft.com/office/drawing/2014/main" id="{4F4A416C-DCE9-60FA-9417-FEA5CAA3AC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1762" y="-1523109"/>
            <a:ext cx="5099271" cy="5099271"/>
          </a:xfrm>
          <a:prstGeom prst="rect">
            <a:avLst/>
          </a:prstGeom>
        </p:spPr>
      </p:pic>
      <p:pic>
        <p:nvPicPr>
          <p:cNvPr id="12" name="Picture 11" descr="A white symbol with a plus and minus sign&#10;&#10;Description automatically generated">
            <a:extLst>
              <a:ext uri="{FF2B5EF4-FFF2-40B4-BE49-F238E27FC236}">
                <a16:creationId xmlns:a16="http://schemas.microsoft.com/office/drawing/2014/main" id="{E11020C1-EA5E-F294-1315-A3BFEB701C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905" y="1716878"/>
            <a:ext cx="1981204" cy="1859284"/>
          </a:xfrm>
          <a:prstGeom prst="rect">
            <a:avLst/>
          </a:prstGeom>
        </p:spPr>
      </p:pic>
      <p:pic>
        <p:nvPicPr>
          <p:cNvPr id="15" name="Picture 14" descr="A green circuit board with many different components&#10;&#10;Description automatically generated">
            <a:extLst>
              <a:ext uri="{FF2B5EF4-FFF2-40B4-BE49-F238E27FC236}">
                <a16:creationId xmlns:a16="http://schemas.microsoft.com/office/drawing/2014/main" id="{9CBD70B7-BBB5-A84D-2F7C-97F303F3C4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400126">
            <a:off x="2211198" y="7740454"/>
            <a:ext cx="5423964" cy="3001260"/>
          </a:xfrm>
          <a:prstGeom prst="rect">
            <a:avLst/>
          </a:prstGeom>
        </p:spPr>
      </p:pic>
    </p:spTree>
    <p:extLst>
      <p:ext uri="{BB962C8B-B14F-4D97-AF65-F5344CB8AC3E}">
        <p14:creationId xmlns:p14="http://schemas.microsoft.com/office/powerpoint/2010/main" val="2159816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pic>
        <p:nvPicPr>
          <p:cNvPr id="2" name="Picture 1" descr="A blue electronic board with black and silver components&#10;&#10;Description automatically generated">
            <a:extLst>
              <a:ext uri="{FF2B5EF4-FFF2-40B4-BE49-F238E27FC236}">
                <a16:creationId xmlns:a16="http://schemas.microsoft.com/office/drawing/2014/main" id="{37560AC3-CB7A-9775-AAC2-42B35452D4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45755">
            <a:off x="9873447" y="2976620"/>
            <a:ext cx="2948479" cy="2314556"/>
          </a:xfrm>
          <a:prstGeom prst="rect">
            <a:avLst/>
          </a:prstGeom>
        </p:spPr>
      </p:pic>
      <p:sp>
        <p:nvSpPr>
          <p:cNvPr id="6" name="Rectangle 5">
            <a:extLst>
              <a:ext uri="{FF2B5EF4-FFF2-40B4-BE49-F238E27FC236}">
                <a16:creationId xmlns:a16="http://schemas.microsoft.com/office/drawing/2014/main" id="{E6BBE384-FBC0-1778-1A81-2D3B10877605}"/>
              </a:ext>
            </a:extLst>
          </p:cNvPr>
          <p:cNvSpPr/>
          <p:nvPr/>
        </p:nvSpPr>
        <p:spPr>
          <a:xfrm>
            <a:off x="551727" y="1368820"/>
            <a:ext cx="5742039" cy="441468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3E6F8E4-3C00-09A1-1155-2E628AE3BF2C}"/>
              </a:ext>
            </a:extLst>
          </p:cNvPr>
          <p:cNvSpPr txBox="1"/>
          <p:nvPr/>
        </p:nvSpPr>
        <p:spPr>
          <a:xfrm>
            <a:off x="726869" y="231156"/>
            <a:ext cx="10738261" cy="646331"/>
          </a:xfrm>
          <a:prstGeom prst="rect">
            <a:avLst/>
          </a:prstGeom>
          <a:noFill/>
        </p:spPr>
        <p:txBody>
          <a:bodyPr wrap="square" rtlCol="0">
            <a:spAutoFit/>
          </a:bodyPr>
          <a:lstStyle/>
          <a:p>
            <a:r>
              <a:rPr lang="en-US" sz="3600" b="1" dirty="0">
                <a:solidFill>
                  <a:schemeClr val="bg1"/>
                </a:solidFill>
                <a:latin typeface="Century Gothic" panose="020B0502020202020204" pitchFamily="34" charset="0"/>
              </a:rPr>
              <a:t>Technologies used</a:t>
            </a:r>
          </a:p>
        </p:txBody>
      </p:sp>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9052" y="5254733"/>
            <a:ext cx="1475350" cy="1475350"/>
          </a:xfrm>
          <a:prstGeom prst="rect">
            <a:avLst/>
          </a:prstGeom>
        </p:spPr>
      </p:pic>
      <p:sp>
        <p:nvSpPr>
          <p:cNvPr id="5" name="TextBox 4">
            <a:extLst>
              <a:ext uri="{FF2B5EF4-FFF2-40B4-BE49-F238E27FC236}">
                <a16:creationId xmlns:a16="http://schemas.microsoft.com/office/drawing/2014/main" id="{816A015C-49EC-3B9B-16DB-6DA2D07F9272}"/>
              </a:ext>
            </a:extLst>
          </p:cNvPr>
          <p:cNvSpPr txBox="1"/>
          <p:nvPr/>
        </p:nvSpPr>
        <p:spPr>
          <a:xfrm>
            <a:off x="634047" y="1487020"/>
            <a:ext cx="5577397" cy="2646878"/>
          </a:xfrm>
          <a:prstGeom prst="rect">
            <a:avLst/>
          </a:prstGeom>
          <a:noFill/>
        </p:spPr>
        <p:txBody>
          <a:bodyPr wrap="square" rtlCol="0">
            <a:spAutoFit/>
          </a:bodyPr>
          <a:lstStyle/>
          <a:p>
            <a:r>
              <a:rPr lang="en-US" sz="2800" b="1" dirty="0">
                <a:solidFill>
                  <a:schemeClr val="bg1"/>
                </a:solidFill>
                <a:latin typeface="Century Gothic" panose="020B0502020202020204" pitchFamily="34" charset="0"/>
              </a:rPr>
              <a:t>Serial Communication</a:t>
            </a:r>
          </a:p>
          <a:p>
            <a:endParaRPr lang="en-US" dirty="0"/>
          </a:p>
          <a:p>
            <a:pPr algn="just"/>
            <a:r>
              <a:rPr lang="en-US" sz="2400" dirty="0">
                <a:solidFill>
                  <a:schemeClr val="bg1"/>
                </a:solidFill>
                <a:latin typeface="Century Gothic" panose="020B0502020202020204" pitchFamily="34" charset="0"/>
              </a:rPr>
              <a:t>We used Serial Communication to communicate between Raspberry pi and two Arduino boards. Arduino boards plugged into raspberry pi through USB ports. </a:t>
            </a:r>
          </a:p>
        </p:txBody>
      </p:sp>
      <p:pic>
        <p:nvPicPr>
          <p:cNvPr id="3" name="Picture 2" descr="A blue circuit board with black background&#10;&#10;Description automatically generated">
            <a:extLst>
              <a:ext uri="{FF2B5EF4-FFF2-40B4-BE49-F238E27FC236}">
                <a16:creationId xmlns:a16="http://schemas.microsoft.com/office/drawing/2014/main" id="{599E58A5-EC5C-0D2C-1C17-84D16B761A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0537" y="-688443"/>
            <a:ext cx="4095218" cy="4095218"/>
          </a:xfrm>
          <a:prstGeom prst="rect">
            <a:avLst/>
          </a:prstGeom>
        </p:spPr>
      </p:pic>
      <p:pic>
        <p:nvPicPr>
          <p:cNvPr id="9" name="Picture 8" descr="A green circuit board with many different components&#10;&#10;Description automatically generated">
            <a:extLst>
              <a:ext uri="{FF2B5EF4-FFF2-40B4-BE49-F238E27FC236}">
                <a16:creationId xmlns:a16="http://schemas.microsoft.com/office/drawing/2014/main" id="{5B222CD6-4269-F563-C251-4744643BCE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400126">
            <a:off x="4661234" y="3402241"/>
            <a:ext cx="4932568" cy="2729354"/>
          </a:xfrm>
          <a:prstGeom prst="rect">
            <a:avLst/>
          </a:prstGeom>
        </p:spPr>
      </p:pic>
      <p:sp>
        <p:nvSpPr>
          <p:cNvPr id="10" name="Arrow: Left-Right 9">
            <a:extLst>
              <a:ext uri="{FF2B5EF4-FFF2-40B4-BE49-F238E27FC236}">
                <a16:creationId xmlns:a16="http://schemas.microsoft.com/office/drawing/2014/main" id="{317492DA-64D2-30D3-7014-7AA19D97BA87}"/>
              </a:ext>
            </a:extLst>
          </p:cNvPr>
          <p:cNvSpPr/>
          <p:nvPr/>
        </p:nvSpPr>
        <p:spPr>
          <a:xfrm rot="17880211">
            <a:off x="7932162" y="2342598"/>
            <a:ext cx="776748" cy="462160"/>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 name="Arrow: Left-Right 10">
            <a:extLst>
              <a:ext uri="{FF2B5EF4-FFF2-40B4-BE49-F238E27FC236}">
                <a16:creationId xmlns:a16="http://schemas.microsoft.com/office/drawing/2014/main" id="{E6447F38-B2E6-5034-F4CE-3563E08F27E5}"/>
              </a:ext>
            </a:extLst>
          </p:cNvPr>
          <p:cNvSpPr/>
          <p:nvPr/>
        </p:nvSpPr>
        <p:spPr>
          <a:xfrm rot="1023484">
            <a:off x="8634616" y="3627810"/>
            <a:ext cx="1251884" cy="421085"/>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28903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382" y="5570592"/>
            <a:ext cx="1114474" cy="1114474"/>
          </a:xfrm>
          <a:prstGeom prst="rect">
            <a:avLst/>
          </a:prstGeom>
        </p:spPr>
      </p:pic>
      <p:sp>
        <p:nvSpPr>
          <p:cNvPr id="4" name="Rectangle 3">
            <a:extLst>
              <a:ext uri="{FF2B5EF4-FFF2-40B4-BE49-F238E27FC236}">
                <a16:creationId xmlns:a16="http://schemas.microsoft.com/office/drawing/2014/main" id="{25F20BFB-82F6-DEA0-FBA8-D4F3D8C98537}"/>
              </a:ext>
            </a:extLst>
          </p:cNvPr>
          <p:cNvSpPr/>
          <p:nvPr/>
        </p:nvSpPr>
        <p:spPr>
          <a:xfrm>
            <a:off x="2256658" y="1739135"/>
            <a:ext cx="7678684" cy="337973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6600" b="1" dirty="0">
                <a:latin typeface="Century Gothic" panose="020B0502020202020204" pitchFamily="34" charset="0"/>
              </a:rPr>
              <a:t>System Diagrams</a:t>
            </a:r>
          </a:p>
        </p:txBody>
      </p:sp>
    </p:spTree>
    <p:extLst>
      <p:ext uri="{BB962C8B-B14F-4D97-AF65-F5344CB8AC3E}">
        <p14:creationId xmlns:p14="http://schemas.microsoft.com/office/powerpoint/2010/main" val="420505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B0839014-663A-84F2-2445-8616ECF9E363}"/>
              </a:ext>
            </a:extLst>
          </p:cNvPr>
          <p:cNvSpPr/>
          <p:nvPr/>
        </p:nvSpPr>
        <p:spPr>
          <a:xfrm rot="5400000">
            <a:off x="3960658" y="-8709168"/>
            <a:ext cx="10076269" cy="9692588"/>
          </a:xfrm>
          <a:custGeom>
            <a:avLst/>
            <a:gdLst>
              <a:gd name="connsiteX0" fmla="*/ 7200065 w 10076269"/>
              <a:gd name="connsiteY0" fmla="*/ 2394065 h 8556373"/>
              <a:gd name="connsiteX1" fmla="*/ 7798582 w 10076269"/>
              <a:gd name="connsiteY1" fmla="*/ 1197033 h 8556373"/>
              <a:gd name="connsiteX2" fmla="*/ 9477753 w 10076269"/>
              <a:gd name="connsiteY2" fmla="*/ 1197033 h 8556373"/>
              <a:gd name="connsiteX3" fmla="*/ 10076269 w 10076269"/>
              <a:gd name="connsiteY3" fmla="*/ 2394065 h 8556373"/>
              <a:gd name="connsiteX4" fmla="*/ 9477753 w 10076269"/>
              <a:gd name="connsiteY4" fmla="*/ 3591097 h 8556373"/>
              <a:gd name="connsiteX5" fmla="*/ 7798582 w 10076269"/>
              <a:gd name="connsiteY5" fmla="*/ 3591097 h 8556373"/>
              <a:gd name="connsiteX6" fmla="*/ 7200065 w 10076269"/>
              <a:gd name="connsiteY6" fmla="*/ 4876703 h 8556373"/>
              <a:gd name="connsiteX7" fmla="*/ 7798582 w 10076269"/>
              <a:gd name="connsiteY7" fmla="*/ 3679671 h 8556373"/>
              <a:gd name="connsiteX8" fmla="*/ 9477753 w 10076269"/>
              <a:gd name="connsiteY8" fmla="*/ 3679671 h 8556373"/>
              <a:gd name="connsiteX9" fmla="*/ 10076269 w 10076269"/>
              <a:gd name="connsiteY9" fmla="*/ 4876703 h 8556373"/>
              <a:gd name="connsiteX10" fmla="*/ 9477753 w 10076269"/>
              <a:gd name="connsiteY10" fmla="*/ 6073735 h 8556373"/>
              <a:gd name="connsiteX11" fmla="*/ 7798582 w 10076269"/>
              <a:gd name="connsiteY11" fmla="*/ 6073735 h 8556373"/>
              <a:gd name="connsiteX12" fmla="*/ 7193124 w 10076269"/>
              <a:gd name="connsiteY12" fmla="*/ 7359341 h 8556373"/>
              <a:gd name="connsiteX13" fmla="*/ 7791641 w 10076269"/>
              <a:gd name="connsiteY13" fmla="*/ 6162309 h 8556373"/>
              <a:gd name="connsiteX14" fmla="*/ 9470812 w 10076269"/>
              <a:gd name="connsiteY14" fmla="*/ 6162309 h 8556373"/>
              <a:gd name="connsiteX15" fmla="*/ 10069328 w 10076269"/>
              <a:gd name="connsiteY15" fmla="*/ 7359341 h 8556373"/>
              <a:gd name="connsiteX16" fmla="*/ 9470812 w 10076269"/>
              <a:gd name="connsiteY16" fmla="*/ 8556373 h 8556373"/>
              <a:gd name="connsiteX17" fmla="*/ 7791641 w 10076269"/>
              <a:gd name="connsiteY17" fmla="*/ 8556373 h 8556373"/>
              <a:gd name="connsiteX18" fmla="*/ 4786731 w 10076269"/>
              <a:gd name="connsiteY18" fmla="*/ 1197032 h 8556373"/>
              <a:gd name="connsiteX19" fmla="*/ 5385247 w 10076269"/>
              <a:gd name="connsiteY19" fmla="*/ 0 h 8556373"/>
              <a:gd name="connsiteX20" fmla="*/ 7064418 w 10076269"/>
              <a:gd name="connsiteY20" fmla="*/ 0 h 8556373"/>
              <a:gd name="connsiteX21" fmla="*/ 7662934 w 10076269"/>
              <a:gd name="connsiteY21" fmla="*/ 1197032 h 8556373"/>
              <a:gd name="connsiteX22" fmla="*/ 7064418 w 10076269"/>
              <a:gd name="connsiteY22" fmla="*/ 2394064 h 8556373"/>
              <a:gd name="connsiteX23" fmla="*/ 5385247 w 10076269"/>
              <a:gd name="connsiteY23" fmla="*/ 2394064 h 8556373"/>
              <a:gd name="connsiteX24" fmla="*/ 4786731 w 10076269"/>
              <a:gd name="connsiteY24" fmla="*/ 3679670 h 8556373"/>
              <a:gd name="connsiteX25" fmla="*/ 5385247 w 10076269"/>
              <a:gd name="connsiteY25" fmla="*/ 2482638 h 8556373"/>
              <a:gd name="connsiteX26" fmla="*/ 7064418 w 10076269"/>
              <a:gd name="connsiteY26" fmla="*/ 2482638 h 8556373"/>
              <a:gd name="connsiteX27" fmla="*/ 7662934 w 10076269"/>
              <a:gd name="connsiteY27" fmla="*/ 3679670 h 8556373"/>
              <a:gd name="connsiteX28" fmla="*/ 7064418 w 10076269"/>
              <a:gd name="connsiteY28" fmla="*/ 4876702 h 8556373"/>
              <a:gd name="connsiteX29" fmla="*/ 5385247 w 10076269"/>
              <a:gd name="connsiteY29" fmla="*/ 4876702 h 8556373"/>
              <a:gd name="connsiteX30" fmla="*/ 4779790 w 10076269"/>
              <a:gd name="connsiteY30" fmla="*/ 6162308 h 8556373"/>
              <a:gd name="connsiteX31" fmla="*/ 5378306 w 10076269"/>
              <a:gd name="connsiteY31" fmla="*/ 4965276 h 8556373"/>
              <a:gd name="connsiteX32" fmla="*/ 7057477 w 10076269"/>
              <a:gd name="connsiteY32" fmla="*/ 4965276 h 8556373"/>
              <a:gd name="connsiteX33" fmla="*/ 7655993 w 10076269"/>
              <a:gd name="connsiteY33" fmla="*/ 6162308 h 8556373"/>
              <a:gd name="connsiteX34" fmla="*/ 7057477 w 10076269"/>
              <a:gd name="connsiteY34" fmla="*/ 7359340 h 8556373"/>
              <a:gd name="connsiteX35" fmla="*/ 5378306 w 10076269"/>
              <a:gd name="connsiteY35" fmla="*/ 7359340 h 8556373"/>
              <a:gd name="connsiteX36" fmla="*/ 2389895 w 10076269"/>
              <a:gd name="connsiteY36" fmla="*/ 2394065 h 8556373"/>
              <a:gd name="connsiteX37" fmla="*/ 2988412 w 10076269"/>
              <a:gd name="connsiteY37" fmla="*/ 1197033 h 8556373"/>
              <a:gd name="connsiteX38" fmla="*/ 4667583 w 10076269"/>
              <a:gd name="connsiteY38" fmla="*/ 1197033 h 8556373"/>
              <a:gd name="connsiteX39" fmla="*/ 5266098 w 10076269"/>
              <a:gd name="connsiteY39" fmla="*/ 2394065 h 8556373"/>
              <a:gd name="connsiteX40" fmla="*/ 4667583 w 10076269"/>
              <a:gd name="connsiteY40" fmla="*/ 3591097 h 8556373"/>
              <a:gd name="connsiteX41" fmla="*/ 2988412 w 10076269"/>
              <a:gd name="connsiteY41" fmla="*/ 3591097 h 8556373"/>
              <a:gd name="connsiteX42" fmla="*/ 2389895 w 10076269"/>
              <a:gd name="connsiteY42" fmla="*/ 4876703 h 8556373"/>
              <a:gd name="connsiteX43" fmla="*/ 2988412 w 10076269"/>
              <a:gd name="connsiteY43" fmla="*/ 3679671 h 8556373"/>
              <a:gd name="connsiteX44" fmla="*/ 4667583 w 10076269"/>
              <a:gd name="connsiteY44" fmla="*/ 3679671 h 8556373"/>
              <a:gd name="connsiteX45" fmla="*/ 5266098 w 10076269"/>
              <a:gd name="connsiteY45" fmla="*/ 4876703 h 8556373"/>
              <a:gd name="connsiteX46" fmla="*/ 4667583 w 10076269"/>
              <a:gd name="connsiteY46" fmla="*/ 6073735 h 8556373"/>
              <a:gd name="connsiteX47" fmla="*/ 2988412 w 10076269"/>
              <a:gd name="connsiteY47" fmla="*/ 6073735 h 8556373"/>
              <a:gd name="connsiteX48" fmla="*/ 2382954 w 10076269"/>
              <a:gd name="connsiteY48" fmla="*/ 7359341 h 8556373"/>
              <a:gd name="connsiteX49" fmla="*/ 2981471 w 10076269"/>
              <a:gd name="connsiteY49" fmla="*/ 6162309 h 8556373"/>
              <a:gd name="connsiteX50" fmla="*/ 4660641 w 10076269"/>
              <a:gd name="connsiteY50" fmla="*/ 6162309 h 8556373"/>
              <a:gd name="connsiteX51" fmla="*/ 5259157 w 10076269"/>
              <a:gd name="connsiteY51" fmla="*/ 7359341 h 8556373"/>
              <a:gd name="connsiteX52" fmla="*/ 4660641 w 10076269"/>
              <a:gd name="connsiteY52" fmla="*/ 8556373 h 8556373"/>
              <a:gd name="connsiteX53" fmla="*/ 2981471 w 10076269"/>
              <a:gd name="connsiteY53" fmla="*/ 8556373 h 8556373"/>
              <a:gd name="connsiteX54" fmla="*/ 6941 w 10076269"/>
              <a:gd name="connsiteY54" fmla="*/ 1197032 h 8556373"/>
              <a:gd name="connsiteX55" fmla="*/ 605458 w 10076269"/>
              <a:gd name="connsiteY55" fmla="*/ 0 h 8556373"/>
              <a:gd name="connsiteX56" fmla="*/ 2284629 w 10076269"/>
              <a:gd name="connsiteY56" fmla="*/ 0 h 8556373"/>
              <a:gd name="connsiteX57" fmla="*/ 2883145 w 10076269"/>
              <a:gd name="connsiteY57" fmla="*/ 1197032 h 8556373"/>
              <a:gd name="connsiteX58" fmla="*/ 2284629 w 10076269"/>
              <a:gd name="connsiteY58" fmla="*/ 2394064 h 8556373"/>
              <a:gd name="connsiteX59" fmla="*/ 605458 w 10076269"/>
              <a:gd name="connsiteY59" fmla="*/ 2394064 h 8556373"/>
              <a:gd name="connsiteX60" fmla="*/ 6941 w 10076269"/>
              <a:gd name="connsiteY60" fmla="*/ 3679670 h 8556373"/>
              <a:gd name="connsiteX61" fmla="*/ 605458 w 10076269"/>
              <a:gd name="connsiteY61" fmla="*/ 2482638 h 8556373"/>
              <a:gd name="connsiteX62" fmla="*/ 2284629 w 10076269"/>
              <a:gd name="connsiteY62" fmla="*/ 2482638 h 8556373"/>
              <a:gd name="connsiteX63" fmla="*/ 2883145 w 10076269"/>
              <a:gd name="connsiteY63" fmla="*/ 3679670 h 8556373"/>
              <a:gd name="connsiteX64" fmla="*/ 2284629 w 10076269"/>
              <a:gd name="connsiteY64" fmla="*/ 4876702 h 8556373"/>
              <a:gd name="connsiteX65" fmla="*/ 605458 w 10076269"/>
              <a:gd name="connsiteY65" fmla="*/ 4876702 h 8556373"/>
              <a:gd name="connsiteX66" fmla="*/ 0 w 10076269"/>
              <a:gd name="connsiteY66" fmla="*/ 6162308 h 8556373"/>
              <a:gd name="connsiteX67" fmla="*/ 598517 w 10076269"/>
              <a:gd name="connsiteY67" fmla="*/ 4965276 h 8556373"/>
              <a:gd name="connsiteX68" fmla="*/ 2277688 w 10076269"/>
              <a:gd name="connsiteY68" fmla="*/ 4965276 h 8556373"/>
              <a:gd name="connsiteX69" fmla="*/ 2876204 w 10076269"/>
              <a:gd name="connsiteY69" fmla="*/ 6162308 h 8556373"/>
              <a:gd name="connsiteX70" fmla="*/ 2277688 w 10076269"/>
              <a:gd name="connsiteY70" fmla="*/ 7359340 h 8556373"/>
              <a:gd name="connsiteX71" fmla="*/ 598517 w 10076269"/>
              <a:gd name="connsiteY71" fmla="*/ 7359340 h 8556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076269" h="8556373">
                <a:moveTo>
                  <a:pt x="7200065" y="2394065"/>
                </a:moveTo>
                <a:lnTo>
                  <a:pt x="7798582" y="1197033"/>
                </a:lnTo>
                <a:lnTo>
                  <a:pt x="9477753" y="1197033"/>
                </a:lnTo>
                <a:lnTo>
                  <a:pt x="10076269" y="2394065"/>
                </a:lnTo>
                <a:lnTo>
                  <a:pt x="9477753" y="3591097"/>
                </a:lnTo>
                <a:lnTo>
                  <a:pt x="7798582" y="3591097"/>
                </a:lnTo>
                <a:close/>
                <a:moveTo>
                  <a:pt x="7200065" y="4876703"/>
                </a:moveTo>
                <a:lnTo>
                  <a:pt x="7798582" y="3679671"/>
                </a:lnTo>
                <a:lnTo>
                  <a:pt x="9477753" y="3679671"/>
                </a:lnTo>
                <a:lnTo>
                  <a:pt x="10076269" y="4876703"/>
                </a:lnTo>
                <a:lnTo>
                  <a:pt x="9477753" y="6073735"/>
                </a:lnTo>
                <a:lnTo>
                  <a:pt x="7798582" y="6073735"/>
                </a:lnTo>
                <a:close/>
                <a:moveTo>
                  <a:pt x="7193124" y="7359341"/>
                </a:moveTo>
                <a:lnTo>
                  <a:pt x="7791641" y="6162309"/>
                </a:lnTo>
                <a:lnTo>
                  <a:pt x="9470812" y="6162309"/>
                </a:lnTo>
                <a:lnTo>
                  <a:pt x="10069328" y="7359341"/>
                </a:lnTo>
                <a:lnTo>
                  <a:pt x="9470812" y="8556373"/>
                </a:lnTo>
                <a:lnTo>
                  <a:pt x="7791641" y="8556373"/>
                </a:lnTo>
                <a:close/>
                <a:moveTo>
                  <a:pt x="4786731" y="1197032"/>
                </a:moveTo>
                <a:lnTo>
                  <a:pt x="5385247" y="0"/>
                </a:lnTo>
                <a:lnTo>
                  <a:pt x="7064418" y="0"/>
                </a:lnTo>
                <a:lnTo>
                  <a:pt x="7662934" y="1197032"/>
                </a:lnTo>
                <a:lnTo>
                  <a:pt x="7064418" y="2394064"/>
                </a:lnTo>
                <a:lnTo>
                  <a:pt x="5385247" y="2394064"/>
                </a:lnTo>
                <a:close/>
                <a:moveTo>
                  <a:pt x="4786731" y="3679670"/>
                </a:moveTo>
                <a:lnTo>
                  <a:pt x="5385247" y="2482638"/>
                </a:lnTo>
                <a:lnTo>
                  <a:pt x="7064418" y="2482638"/>
                </a:lnTo>
                <a:lnTo>
                  <a:pt x="7662934" y="3679670"/>
                </a:lnTo>
                <a:lnTo>
                  <a:pt x="7064418" y="4876702"/>
                </a:lnTo>
                <a:lnTo>
                  <a:pt x="5385247" y="4876702"/>
                </a:lnTo>
                <a:close/>
                <a:moveTo>
                  <a:pt x="4779790" y="6162308"/>
                </a:moveTo>
                <a:lnTo>
                  <a:pt x="5378306" y="4965276"/>
                </a:lnTo>
                <a:lnTo>
                  <a:pt x="7057477" y="4965276"/>
                </a:lnTo>
                <a:lnTo>
                  <a:pt x="7655993" y="6162308"/>
                </a:lnTo>
                <a:lnTo>
                  <a:pt x="7057477" y="7359340"/>
                </a:lnTo>
                <a:lnTo>
                  <a:pt x="5378306" y="7359340"/>
                </a:lnTo>
                <a:close/>
                <a:moveTo>
                  <a:pt x="2389895" y="2394065"/>
                </a:moveTo>
                <a:lnTo>
                  <a:pt x="2988412" y="1197033"/>
                </a:lnTo>
                <a:lnTo>
                  <a:pt x="4667583" y="1197033"/>
                </a:lnTo>
                <a:lnTo>
                  <a:pt x="5266098" y="2394065"/>
                </a:lnTo>
                <a:lnTo>
                  <a:pt x="4667583" y="3591097"/>
                </a:lnTo>
                <a:lnTo>
                  <a:pt x="2988412" y="3591097"/>
                </a:lnTo>
                <a:close/>
                <a:moveTo>
                  <a:pt x="2389895" y="4876703"/>
                </a:moveTo>
                <a:lnTo>
                  <a:pt x="2988412" y="3679671"/>
                </a:lnTo>
                <a:lnTo>
                  <a:pt x="4667583" y="3679671"/>
                </a:lnTo>
                <a:lnTo>
                  <a:pt x="5266098" y="4876703"/>
                </a:lnTo>
                <a:lnTo>
                  <a:pt x="4667583" y="6073735"/>
                </a:lnTo>
                <a:lnTo>
                  <a:pt x="2988412" y="6073735"/>
                </a:lnTo>
                <a:close/>
                <a:moveTo>
                  <a:pt x="2382954" y="7359341"/>
                </a:moveTo>
                <a:lnTo>
                  <a:pt x="2981471" y="6162309"/>
                </a:lnTo>
                <a:lnTo>
                  <a:pt x="4660641" y="6162309"/>
                </a:lnTo>
                <a:lnTo>
                  <a:pt x="5259157" y="7359341"/>
                </a:lnTo>
                <a:lnTo>
                  <a:pt x="4660641" y="8556373"/>
                </a:lnTo>
                <a:lnTo>
                  <a:pt x="2981471" y="8556373"/>
                </a:lnTo>
                <a:close/>
                <a:moveTo>
                  <a:pt x="6941" y="1197032"/>
                </a:moveTo>
                <a:lnTo>
                  <a:pt x="605458" y="0"/>
                </a:lnTo>
                <a:lnTo>
                  <a:pt x="2284629" y="0"/>
                </a:lnTo>
                <a:lnTo>
                  <a:pt x="2883145" y="1197032"/>
                </a:lnTo>
                <a:lnTo>
                  <a:pt x="2284629" y="2394064"/>
                </a:lnTo>
                <a:lnTo>
                  <a:pt x="605458" y="2394064"/>
                </a:lnTo>
                <a:close/>
                <a:moveTo>
                  <a:pt x="6941" y="3679670"/>
                </a:moveTo>
                <a:lnTo>
                  <a:pt x="605458" y="2482638"/>
                </a:lnTo>
                <a:lnTo>
                  <a:pt x="2284629" y="2482638"/>
                </a:lnTo>
                <a:lnTo>
                  <a:pt x="2883145" y="3679670"/>
                </a:lnTo>
                <a:lnTo>
                  <a:pt x="2284629" y="4876702"/>
                </a:lnTo>
                <a:lnTo>
                  <a:pt x="605458" y="4876702"/>
                </a:lnTo>
                <a:close/>
                <a:moveTo>
                  <a:pt x="0" y="6162308"/>
                </a:moveTo>
                <a:lnTo>
                  <a:pt x="598517" y="4965276"/>
                </a:lnTo>
                <a:lnTo>
                  <a:pt x="2277688" y="4965276"/>
                </a:lnTo>
                <a:lnTo>
                  <a:pt x="2876204" y="6162308"/>
                </a:lnTo>
                <a:lnTo>
                  <a:pt x="2277688" y="7359340"/>
                </a:lnTo>
                <a:lnTo>
                  <a:pt x="598517" y="7359340"/>
                </a:lnTo>
                <a:close/>
              </a:path>
            </a:pathLst>
          </a:custGeom>
          <a:blipFill dpi="0" rotWithShape="0">
            <a:blip r:embed="rId3"/>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DAEDA453-AD7F-9F2E-8A67-5C3779AF0559}"/>
              </a:ext>
            </a:extLst>
          </p:cNvPr>
          <p:cNvSpPr/>
          <p:nvPr/>
        </p:nvSpPr>
        <p:spPr>
          <a:xfrm rot="5400000">
            <a:off x="6240036" y="-108139"/>
            <a:ext cx="7177585" cy="8651607"/>
          </a:xfrm>
          <a:custGeom>
            <a:avLst/>
            <a:gdLst>
              <a:gd name="connsiteX0" fmla="*/ 4414265 w 7177585"/>
              <a:gd name="connsiteY0" fmla="*/ 1388226 h 8651607"/>
              <a:gd name="connsiteX1" fmla="*/ 5105095 w 7177585"/>
              <a:gd name="connsiteY1" fmla="*/ 0 h 8651607"/>
              <a:gd name="connsiteX2" fmla="*/ 6486755 w 7177585"/>
              <a:gd name="connsiteY2" fmla="*/ 0 h 8651607"/>
              <a:gd name="connsiteX3" fmla="*/ 7177585 w 7177585"/>
              <a:gd name="connsiteY3" fmla="*/ 1388227 h 8651607"/>
              <a:gd name="connsiteX4" fmla="*/ 6486755 w 7177585"/>
              <a:gd name="connsiteY4" fmla="*/ 2776450 h 8651607"/>
              <a:gd name="connsiteX5" fmla="*/ 5105095 w 7177585"/>
              <a:gd name="connsiteY5" fmla="*/ 2776450 h 8651607"/>
              <a:gd name="connsiteX6" fmla="*/ 4414265 w 7177585"/>
              <a:gd name="connsiteY6" fmla="*/ 4280570 h 8651607"/>
              <a:gd name="connsiteX7" fmla="*/ 5105095 w 7177585"/>
              <a:gd name="connsiteY7" fmla="*/ 2892344 h 8651607"/>
              <a:gd name="connsiteX8" fmla="*/ 6486755 w 7177585"/>
              <a:gd name="connsiteY8" fmla="*/ 2892344 h 8651607"/>
              <a:gd name="connsiteX9" fmla="*/ 7177585 w 7177585"/>
              <a:gd name="connsiteY9" fmla="*/ 4280571 h 8651607"/>
              <a:gd name="connsiteX10" fmla="*/ 6486755 w 7177585"/>
              <a:gd name="connsiteY10" fmla="*/ 5668794 h 8651607"/>
              <a:gd name="connsiteX11" fmla="*/ 5105095 w 7177585"/>
              <a:gd name="connsiteY11" fmla="*/ 5668794 h 8651607"/>
              <a:gd name="connsiteX12" fmla="*/ 4414265 w 7177585"/>
              <a:gd name="connsiteY12" fmla="*/ 7205437 h 8651607"/>
              <a:gd name="connsiteX13" fmla="*/ 5105095 w 7177585"/>
              <a:gd name="connsiteY13" fmla="*/ 5817211 h 8651607"/>
              <a:gd name="connsiteX14" fmla="*/ 6486755 w 7177585"/>
              <a:gd name="connsiteY14" fmla="*/ 5817211 h 8651607"/>
              <a:gd name="connsiteX15" fmla="*/ 7177585 w 7177585"/>
              <a:gd name="connsiteY15" fmla="*/ 7205437 h 8651607"/>
              <a:gd name="connsiteX16" fmla="*/ 6486755 w 7177585"/>
              <a:gd name="connsiteY16" fmla="*/ 8593662 h 8651607"/>
              <a:gd name="connsiteX17" fmla="*/ 5105095 w 7177585"/>
              <a:gd name="connsiteY17" fmla="*/ 8593662 h 8651607"/>
              <a:gd name="connsiteX18" fmla="*/ 2197333 w 7177585"/>
              <a:gd name="connsiteY18" fmla="*/ 2866920 h 8651607"/>
              <a:gd name="connsiteX19" fmla="*/ 2888163 w 7177585"/>
              <a:gd name="connsiteY19" fmla="*/ 1478694 h 8651607"/>
              <a:gd name="connsiteX20" fmla="*/ 4269823 w 7177585"/>
              <a:gd name="connsiteY20" fmla="*/ 1478694 h 8651607"/>
              <a:gd name="connsiteX21" fmla="*/ 4960653 w 7177585"/>
              <a:gd name="connsiteY21" fmla="*/ 2866920 h 8651607"/>
              <a:gd name="connsiteX22" fmla="*/ 4269823 w 7177585"/>
              <a:gd name="connsiteY22" fmla="*/ 4255146 h 8651607"/>
              <a:gd name="connsiteX23" fmla="*/ 2888163 w 7177585"/>
              <a:gd name="connsiteY23" fmla="*/ 4255146 h 8651607"/>
              <a:gd name="connsiteX24" fmla="*/ 2197333 w 7177585"/>
              <a:gd name="connsiteY24" fmla="*/ 5759264 h 8651607"/>
              <a:gd name="connsiteX25" fmla="*/ 2888163 w 7177585"/>
              <a:gd name="connsiteY25" fmla="*/ 4371038 h 8651607"/>
              <a:gd name="connsiteX26" fmla="*/ 4269823 w 7177585"/>
              <a:gd name="connsiteY26" fmla="*/ 4371038 h 8651607"/>
              <a:gd name="connsiteX27" fmla="*/ 4960653 w 7177585"/>
              <a:gd name="connsiteY27" fmla="*/ 5759264 h 8651607"/>
              <a:gd name="connsiteX28" fmla="*/ 4269823 w 7177585"/>
              <a:gd name="connsiteY28" fmla="*/ 7147490 h 8651607"/>
              <a:gd name="connsiteX29" fmla="*/ 2888163 w 7177585"/>
              <a:gd name="connsiteY29" fmla="*/ 7147490 h 8651607"/>
              <a:gd name="connsiteX30" fmla="*/ 1 w 7177585"/>
              <a:gd name="connsiteY30" fmla="*/ 4371036 h 8651607"/>
              <a:gd name="connsiteX31" fmla="*/ 690831 w 7177585"/>
              <a:gd name="connsiteY31" fmla="*/ 2982810 h 8651607"/>
              <a:gd name="connsiteX32" fmla="*/ 2072491 w 7177585"/>
              <a:gd name="connsiteY32" fmla="*/ 2982810 h 8651607"/>
              <a:gd name="connsiteX33" fmla="*/ 2763321 w 7177585"/>
              <a:gd name="connsiteY33" fmla="*/ 4371036 h 8651607"/>
              <a:gd name="connsiteX34" fmla="*/ 2072491 w 7177585"/>
              <a:gd name="connsiteY34" fmla="*/ 5759262 h 8651607"/>
              <a:gd name="connsiteX35" fmla="*/ 690831 w 7177585"/>
              <a:gd name="connsiteY35" fmla="*/ 5759262 h 8651607"/>
              <a:gd name="connsiteX36" fmla="*/ 0 w 7177585"/>
              <a:gd name="connsiteY36" fmla="*/ 1478692 h 8651607"/>
              <a:gd name="connsiteX37" fmla="*/ 690829 w 7177585"/>
              <a:gd name="connsiteY37" fmla="*/ 90466 h 8651607"/>
              <a:gd name="connsiteX38" fmla="*/ 2072489 w 7177585"/>
              <a:gd name="connsiteY38" fmla="*/ 90466 h 8651607"/>
              <a:gd name="connsiteX39" fmla="*/ 2763319 w 7177585"/>
              <a:gd name="connsiteY39" fmla="*/ 1478692 h 8651607"/>
              <a:gd name="connsiteX40" fmla="*/ 2072489 w 7177585"/>
              <a:gd name="connsiteY40" fmla="*/ 2866918 h 8651607"/>
              <a:gd name="connsiteX41" fmla="*/ 690829 w 7177585"/>
              <a:gd name="connsiteY41" fmla="*/ 2866918 h 8651607"/>
              <a:gd name="connsiteX42" fmla="*/ 0 w 7177585"/>
              <a:gd name="connsiteY42" fmla="*/ 7263382 h 8651607"/>
              <a:gd name="connsiteX43" fmla="*/ 690829 w 7177585"/>
              <a:gd name="connsiteY43" fmla="*/ 5875156 h 8651607"/>
              <a:gd name="connsiteX44" fmla="*/ 2072489 w 7177585"/>
              <a:gd name="connsiteY44" fmla="*/ 5875156 h 8651607"/>
              <a:gd name="connsiteX45" fmla="*/ 2763319 w 7177585"/>
              <a:gd name="connsiteY45" fmla="*/ 7263382 h 8651607"/>
              <a:gd name="connsiteX46" fmla="*/ 2072489 w 7177585"/>
              <a:gd name="connsiteY46" fmla="*/ 8651607 h 8651607"/>
              <a:gd name="connsiteX47" fmla="*/ 690829 w 7177585"/>
              <a:gd name="connsiteY47" fmla="*/ 8651607 h 865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177585" h="8651607">
                <a:moveTo>
                  <a:pt x="4414265" y="1388226"/>
                </a:moveTo>
                <a:lnTo>
                  <a:pt x="5105095" y="0"/>
                </a:lnTo>
                <a:lnTo>
                  <a:pt x="6486755" y="0"/>
                </a:lnTo>
                <a:lnTo>
                  <a:pt x="7177585" y="1388227"/>
                </a:lnTo>
                <a:lnTo>
                  <a:pt x="6486755" y="2776450"/>
                </a:lnTo>
                <a:lnTo>
                  <a:pt x="5105095" y="2776450"/>
                </a:lnTo>
                <a:close/>
                <a:moveTo>
                  <a:pt x="4414265" y="4280570"/>
                </a:moveTo>
                <a:lnTo>
                  <a:pt x="5105095" y="2892344"/>
                </a:lnTo>
                <a:lnTo>
                  <a:pt x="6486755" y="2892344"/>
                </a:lnTo>
                <a:lnTo>
                  <a:pt x="7177585" y="4280571"/>
                </a:lnTo>
                <a:lnTo>
                  <a:pt x="6486755" y="5668794"/>
                </a:lnTo>
                <a:lnTo>
                  <a:pt x="5105095" y="5668794"/>
                </a:lnTo>
                <a:close/>
                <a:moveTo>
                  <a:pt x="4414265" y="7205437"/>
                </a:moveTo>
                <a:lnTo>
                  <a:pt x="5105095" y="5817211"/>
                </a:lnTo>
                <a:lnTo>
                  <a:pt x="6486755" y="5817211"/>
                </a:lnTo>
                <a:lnTo>
                  <a:pt x="7177585" y="7205437"/>
                </a:lnTo>
                <a:lnTo>
                  <a:pt x="6486755" y="8593662"/>
                </a:lnTo>
                <a:lnTo>
                  <a:pt x="5105095" y="8593662"/>
                </a:lnTo>
                <a:close/>
                <a:moveTo>
                  <a:pt x="2197333" y="2866920"/>
                </a:moveTo>
                <a:lnTo>
                  <a:pt x="2888163" y="1478694"/>
                </a:lnTo>
                <a:lnTo>
                  <a:pt x="4269823" y="1478694"/>
                </a:lnTo>
                <a:lnTo>
                  <a:pt x="4960653" y="2866920"/>
                </a:lnTo>
                <a:lnTo>
                  <a:pt x="4269823" y="4255146"/>
                </a:lnTo>
                <a:lnTo>
                  <a:pt x="2888163" y="4255146"/>
                </a:lnTo>
                <a:close/>
                <a:moveTo>
                  <a:pt x="2197333" y="5759264"/>
                </a:moveTo>
                <a:lnTo>
                  <a:pt x="2888163" y="4371038"/>
                </a:lnTo>
                <a:lnTo>
                  <a:pt x="4269823" y="4371038"/>
                </a:lnTo>
                <a:lnTo>
                  <a:pt x="4960653" y="5759264"/>
                </a:lnTo>
                <a:lnTo>
                  <a:pt x="4269823" y="7147490"/>
                </a:lnTo>
                <a:lnTo>
                  <a:pt x="2888163" y="7147490"/>
                </a:lnTo>
                <a:close/>
                <a:moveTo>
                  <a:pt x="1" y="4371036"/>
                </a:moveTo>
                <a:lnTo>
                  <a:pt x="690831" y="2982810"/>
                </a:lnTo>
                <a:lnTo>
                  <a:pt x="2072491" y="2982810"/>
                </a:lnTo>
                <a:lnTo>
                  <a:pt x="2763321" y="4371036"/>
                </a:lnTo>
                <a:lnTo>
                  <a:pt x="2072491" y="5759262"/>
                </a:lnTo>
                <a:lnTo>
                  <a:pt x="690831" y="5759262"/>
                </a:lnTo>
                <a:close/>
                <a:moveTo>
                  <a:pt x="0" y="1478692"/>
                </a:moveTo>
                <a:lnTo>
                  <a:pt x="690829" y="90466"/>
                </a:lnTo>
                <a:lnTo>
                  <a:pt x="2072489" y="90466"/>
                </a:lnTo>
                <a:lnTo>
                  <a:pt x="2763319" y="1478692"/>
                </a:lnTo>
                <a:lnTo>
                  <a:pt x="2072489" y="2866918"/>
                </a:lnTo>
                <a:lnTo>
                  <a:pt x="690829" y="2866918"/>
                </a:lnTo>
                <a:close/>
                <a:moveTo>
                  <a:pt x="0" y="7263382"/>
                </a:moveTo>
                <a:lnTo>
                  <a:pt x="690829" y="5875156"/>
                </a:lnTo>
                <a:lnTo>
                  <a:pt x="2072489" y="5875156"/>
                </a:lnTo>
                <a:lnTo>
                  <a:pt x="2763319" y="7263382"/>
                </a:lnTo>
                <a:lnTo>
                  <a:pt x="2072489" y="8651607"/>
                </a:lnTo>
                <a:lnTo>
                  <a:pt x="690829" y="8651607"/>
                </a:lnTo>
                <a:close/>
              </a:path>
            </a:pathLst>
          </a:custGeom>
          <a:blipFill dpi="0" rotWithShape="0">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E4BAC5E5-5BB1-ACBA-EE2F-071AC74AA07B}"/>
              </a:ext>
            </a:extLst>
          </p:cNvPr>
          <p:cNvSpPr txBox="1"/>
          <p:nvPr/>
        </p:nvSpPr>
        <p:spPr>
          <a:xfrm>
            <a:off x="480521" y="286210"/>
            <a:ext cx="2361544" cy="769441"/>
          </a:xfrm>
          <a:prstGeom prst="rect">
            <a:avLst/>
          </a:prstGeom>
          <a:noFill/>
        </p:spPr>
        <p:txBody>
          <a:bodyPr wrap="none" rtlCol="0">
            <a:spAutoFit/>
          </a:bodyPr>
          <a:lstStyle/>
          <a:p>
            <a:r>
              <a:rPr lang="en-US" sz="4400" b="1" dirty="0">
                <a:solidFill>
                  <a:schemeClr val="bg1"/>
                </a:solidFill>
                <a:latin typeface="Century Gothic" panose="020B0502020202020204" pitchFamily="34" charset="0"/>
              </a:rPr>
              <a:t>Content</a:t>
            </a:r>
          </a:p>
        </p:txBody>
      </p:sp>
      <p:sp>
        <p:nvSpPr>
          <p:cNvPr id="3" name="TextBox 2">
            <a:extLst>
              <a:ext uri="{FF2B5EF4-FFF2-40B4-BE49-F238E27FC236}">
                <a16:creationId xmlns:a16="http://schemas.microsoft.com/office/drawing/2014/main" id="{149375E5-17A7-6018-9750-9EC605BDBF51}"/>
              </a:ext>
            </a:extLst>
          </p:cNvPr>
          <p:cNvSpPr txBox="1"/>
          <p:nvPr/>
        </p:nvSpPr>
        <p:spPr>
          <a:xfrm>
            <a:off x="464206" y="1234666"/>
            <a:ext cx="4472699" cy="5623334"/>
          </a:xfrm>
          <a:prstGeom prst="rect">
            <a:avLst/>
          </a:prstGeom>
          <a:noFill/>
        </p:spPr>
        <p:txBody>
          <a:bodyPr wrap="none" rtlCol="0">
            <a:spAutoFit/>
          </a:bodyPr>
          <a:lstStyle/>
          <a:p>
            <a:pPr marL="914400" lvl="1" indent="-457200" algn="just">
              <a:lnSpc>
                <a:spcPct val="68000"/>
              </a:lnSpc>
              <a:buFont typeface="Wingdings" panose="05000000000000000000" pitchFamily="2" charset="2"/>
              <a:buChar char="Ø"/>
            </a:pPr>
            <a:r>
              <a:rPr lang="en-US" sz="2400" dirty="0">
                <a:solidFill>
                  <a:schemeClr val="bg1"/>
                </a:solidFill>
                <a:latin typeface="Century Gothic" panose="020B0502020202020204" pitchFamily="34" charset="0"/>
              </a:rPr>
              <a:t>Introduction</a:t>
            </a:r>
          </a:p>
          <a:p>
            <a:pPr marL="914400" lvl="1" indent="-457200" algn="just">
              <a:lnSpc>
                <a:spcPct val="68000"/>
              </a:lnSpc>
              <a:buFont typeface="Wingdings" panose="05000000000000000000" pitchFamily="2" charset="2"/>
              <a:buChar char="Ø"/>
            </a:pPr>
            <a:endParaRPr lang="en-US" sz="2400" dirty="0">
              <a:solidFill>
                <a:schemeClr val="bg1"/>
              </a:solidFill>
              <a:latin typeface="Century Gothic" panose="020B0502020202020204" pitchFamily="34" charset="0"/>
            </a:endParaRPr>
          </a:p>
          <a:p>
            <a:pPr marL="914400" lvl="1" indent="-457200" algn="just">
              <a:lnSpc>
                <a:spcPct val="68000"/>
              </a:lnSpc>
              <a:buFont typeface="Wingdings" panose="05000000000000000000" pitchFamily="2" charset="2"/>
              <a:buChar char="Ø"/>
            </a:pPr>
            <a:r>
              <a:rPr lang="en-US" sz="2400" dirty="0">
                <a:solidFill>
                  <a:schemeClr val="bg1"/>
                </a:solidFill>
                <a:latin typeface="Century Gothic" panose="020B0502020202020204" pitchFamily="34" charset="0"/>
              </a:rPr>
              <a:t>Problem In Brief</a:t>
            </a:r>
          </a:p>
          <a:p>
            <a:pPr marL="914400" lvl="1" indent="-457200" algn="just">
              <a:lnSpc>
                <a:spcPct val="68000"/>
              </a:lnSpc>
              <a:buFont typeface="Wingdings" panose="05000000000000000000" pitchFamily="2" charset="2"/>
              <a:buChar char="Ø"/>
            </a:pPr>
            <a:endParaRPr lang="en-US" sz="2400" dirty="0">
              <a:solidFill>
                <a:schemeClr val="bg1"/>
              </a:solidFill>
              <a:latin typeface="Century Gothic" panose="020B0502020202020204" pitchFamily="34" charset="0"/>
            </a:endParaRPr>
          </a:p>
          <a:p>
            <a:pPr marL="914400" lvl="1" indent="-457200" algn="just">
              <a:lnSpc>
                <a:spcPct val="68000"/>
              </a:lnSpc>
              <a:buFont typeface="Wingdings" panose="05000000000000000000" pitchFamily="2" charset="2"/>
              <a:buChar char="Ø"/>
            </a:pPr>
            <a:r>
              <a:rPr lang="en-US" sz="2400" dirty="0">
                <a:solidFill>
                  <a:schemeClr val="bg1"/>
                </a:solidFill>
                <a:latin typeface="Century Gothic" panose="020B0502020202020204" pitchFamily="34" charset="0"/>
              </a:rPr>
              <a:t>Aim</a:t>
            </a:r>
          </a:p>
          <a:p>
            <a:pPr marL="914400" lvl="1" indent="-457200" algn="just">
              <a:lnSpc>
                <a:spcPct val="68000"/>
              </a:lnSpc>
              <a:buFont typeface="Wingdings" panose="05000000000000000000" pitchFamily="2" charset="2"/>
              <a:buChar char="Ø"/>
            </a:pPr>
            <a:endParaRPr lang="en-US" sz="2400" dirty="0">
              <a:solidFill>
                <a:schemeClr val="bg1"/>
              </a:solidFill>
              <a:latin typeface="Century Gothic" panose="020B0502020202020204" pitchFamily="34" charset="0"/>
            </a:endParaRPr>
          </a:p>
          <a:p>
            <a:pPr marL="914400" lvl="1" indent="-457200" algn="just">
              <a:lnSpc>
                <a:spcPct val="68000"/>
              </a:lnSpc>
              <a:buFont typeface="Wingdings" panose="05000000000000000000" pitchFamily="2" charset="2"/>
              <a:buChar char="Ø"/>
            </a:pPr>
            <a:r>
              <a:rPr lang="en-US" sz="2400" dirty="0">
                <a:solidFill>
                  <a:schemeClr val="bg1"/>
                </a:solidFill>
                <a:latin typeface="Century Gothic" panose="020B0502020202020204" pitchFamily="34" charset="0"/>
              </a:rPr>
              <a:t>Objectives</a:t>
            </a:r>
          </a:p>
          <a:p>
            <a:pPr marL="914400" lvl="1" indent="-457200" algn="just">
              <a:lnSpc>
                <a:spcPct val="68000"/>
              </a:lnSpc>
              <a:buFont typeface="Wingdings" panose="05000000000000000000" pitchFamily="2" charset="2"/>
              <a:buChar char="Ø"/>
            </a:pPr>
            <a:endParaRPr lang="en-US" sz="2400" dirty="0">
              <a:solidFill>
                <a:schemeClr val="bg1"/>
              </a:solidFill>
              <a:latin typeface="Century Gothic" panose="020B0502020202020204" pitchFamily="34" charset="0"/>
            </a:endParaRPr>
          </a:p>
          <a:p>
            <a:pPr marL="914400" lvl="1" indent="-457200" algn="just">
              <a:lnSpc>
                <a:spcPct val="68000"/>
              </a:lnSpc>
              <a:buFont typeface="Wingdings" panose="05000000000000000000" pitchFamily="2" charset="2"/>
              <a:buChar char="Ø"/>
            </a:pPr>
            <a:r>
              <a:rPr lang="en-US" sz="2400" dirty="0">
                <a:solidFill>
                  <a:schemeClr val="bg1"/>
                </a:solidFill>
                <a:latin typeface="Century Gothic" panose="020B0502020202020204" pitchFamily="34" charset="0"/>
              </a:rPr>
              <a:t>Proposed solution</a:t>
            </a:r>
          </a:p>
          <a:p>
            <a:pPr lvl="1" algn="just">
              <a:lnSpc>
                <a:spcPct val="68000"/>
              </a:lnSpc>
            </a:pPr>
            <a:endParaRPr lang="en-US" sz="2400" dirty="0">
              <a:solidFill>
                <a:schemeClr val="bg1"/>
              </a:solidFill>
              <a:latin typeface="Century Gothic" panose="020B0502020202020204" pitchFamily="34" charset="0"/>
            </a:endParaRPr>
          </a:p>
          <a:p>
            <a:pPr marL="914400" lvl="1" indent="-457200" algn="just">
              <a:lnSpc>
                <a:spcPct val="68000"/>
              </a:lnSpc>
              <a:buFont typeface="Wingdings" panose="05000000000000000000" pitchFamily="2" charset="2"/>
              <a:buChar char="Ø"/>
            </a:pPr>
            <a:r>
              <a:rPr lang="en-US" sz="2400" dirty="0">
                <a:solidFill>
                  <a:schemeClr val="bg1"/>
                </a:solidFill>
                <a:latin typeface="Century Gothic" panose="020B0502020202020204" pitchFamily="34" charset="0"/>
              </a:rPr>
              <a:t>Resources required</a:t>
            </a:r>
          </a:p>
          <a:p>
            <a:pPr lvl="1" algn="just">
              <a:lnSpc>
                <a:spcPct val="68000"/>
              </a:lnSpc>
            </a:pPr>
            <a:endParaRPr lang="en-US" sz="2400" dirty="0">
              <a:solidFill>
                <a:schemeClr val="bg1"/>
              </a:solidFill>
              <a:latin typeface="Century Gothic" panose="020B0502020202020204" pitchFamily="34" charset="0"/>
            </a:endParaRPr>
          </a:p>
          <a:p>
            <a:pPr marL="914400" lvl="1" indent="-457200" algn="just">
              <a:lnSpc>
                <a:spcPct val="68000"/>
              </a:lnSpc>
              <a:buFont typeface="Wingdings" panose="05000000000000000000" pitchFamily="2" charset="2"/>
              <a:buChar char="Ø"/>
            </a:pPr>
            <a:r>
              <a:rPr lang="en-US" sz="2400" dirty="0">
                <a:solidFill>
                  <a:schemeClr val="bg1"/>
                </a:solidFill>
                <a:latin typeface="Century Gothic" panose="020B0502020202020204" pitchFamily="34" charset="0"/>
              </a:rPr>
              <a:t>Technologies used</a:t>
            </a:r>
          </a:p>
          <a:p>
            <a:pPr marL="914400" lvl="1" indent="-457200" algn="just">
              <a:lnSpc>
                <a:spcPct val="68000"/>
              </a:lnSpc>
              <a:buFont typeface="Wingdings" panose="05000000000000000000" pitchFamily="2" charset="2"/>
              <a:buChar char="Ø"/>
            </a:pPr>
            <a:endParaRPr lang="en-US" sz="2400" dirty="0">
              <a:solidFill>
                <a:schemeClr val="bg1"/>
              </a:solidFill>
              <a:latin typeface="Century Gothic" panose="020B0502020202020204" pitchFamily="34" charset="0"/>
            </a:endParaRPr>
          </a:p>
          <a:p>
            <a:pPr marL="914400" lvl="1" indent="-457200" algn="just">
              <a:lnSpc>
                <a:spcPct val="68000"/>
              </a:lnSpc>
              <a:buFont typeface="Wingdings" panose="05000000000000000000" pitchFamily="2" charset="2"/>
              <a:buChar char="Ø"/>
            </a:pPr>
            <a:r>
              <a:rPr lang="en-US" sz="2400" dirty="0">
                <a:solidFill>
                  <a:schemeClr val="bg1"/>
                </a:solidFill>
                <a:latin typeface="Century Gothic" panose="020B0502020202020204" pitchFamily="34" charset="0"/>
              </a:rPr>
              <a:t>System diagram</a:t>
            </a:r>
          </a:p>
          <a:p>
            <a:pPr marL="914400" lvl="1" indent="-457200" algn="just">
              <a:lnSpc>
                <a:spcPct val="68000"/>
              </a:lnSpc>
              <a:buFont typeface="Wingdings" panose="05000000000000000000" pitchFamily="2" charset="2"/>
              <a:buChar char="Ø"/>
            </a:pPr>
            <a:endParaRPr lang="en-US" sz="2400" dirty="0">
              <a:solidFill>
                <a:schemeClr val="bg1"/>
              </a:solidFill>
              <a:latin typeface="Century Gothic" panose="020B0502020202020204" pitchFamily="34" charset="0"/>
            </a:endParaRPr>
          </a:p>
          <a:p>
            <a:pPr marL="914400" lvl="1" indent="-457200" algn="just">
              <a:lnSpc>
                <a:spcPct val="68000"/>
              </a:lnSpc>
              <a:buFont typeface="Wingdings" panose="05000000000000000000" pitchFamily="2" charset="2"/>
              <a:buChar char="Ø"/>
            </a:pPr>
            <a:r>
              <a:rPr lang="en-US" sz="2400" dirty="0">
                <a:solidFill>
                  <a:schemeClr val="bg1"/>
                </a:solidFill>
                <a:latin typeface="Century Gothic" panose="020B0502020202020204" pitchFamily="34" charset="0"/>
              </a:rPr>
              <a:t>Individual Contribution</a:t>
            </a:r>
          </a:p>
          <a:p>
            <a:pPr lvl="1" algn="just">
              <a:lnSpc>
                <a:spcPct val="68000"/>
              </a:lnSpc>
            </a:pPr>
            <a:endParaRPr lang="en-US" sz="2400" dirty="0">
              <a:solidFill>
                <a:schemeClr val="bg1"/>
              </a:solidFill>
              <a:latin typeface="Century Gothic" panose="020B0502020202020204" pitchFamily="34" charset="0"/>
            </a:endParaRPr>
          </a:p>
          <a:p>
            <a:pPr marL="914400" lvl="1" indent="-457200" algn="just">
              <a:lnSpc>
                <a:spcPct val="68000"/>
              </a:lnSpc>
              <a:buFont typeface="Wingdings" panose="05000000000000000000" pitchFamily="2" charset="2"/>
              <a:buChar char="Ø"/>
            </a:pPr>
            <a:r>
              <a:rPr lang="en-US" sz="2400" dirty="0">
                <a:solidFill>
                  <a:schemeClr val="bg1"/>
                </a:solidFill>
                <a:latin typeface="Century Gothic" panose="020B0502020202020204" pitchFamily="34" charset="0"/>
              </a:rPr>
              <a:t>Budget</a:t>
            </a:r>
          </a:p>
          <a:p>
            <a:pPr marL="914400" lvl="1" indent="-457200" algn="just">
              <a:lnSpc>
                <a:spcPct val="68000"/>
              </a:lnSpc>
              <a:buFont typeface="Wingdings" panose="05000000000000000000" pitchFamily="2" charset="2"/>
              <a:buChar char="Ø"/>
            </a:pPr>
            <a:endParaRPr lang="en-US" sz="2400" dirty="0">
              <a:solidFill>
                <a:schemeClr val="bg1"/>
              </a:solidFill>
              <a:latin typeface="Century Gothic" panose="020B0502020202020204" pitchFamily="34" charset="0"/>
            </a:endParaRPr>
          </a:p>
          <a:p>
            <a:pPr marL="914400" lvl="1" indent="-457200" algn="just">
              <a:lnSpc>
                <a:spcPct val="68000"/>
              </a:lnSpc>
              <a:buFont typeface="Wingdings" panose="05000000000000000000" pitchFamily="2" charset="2"/>
              <a:buChar char="Ø"/>
            </a:pPr>
            <a:r>
              <a:rPr lang="en-US" sz="2400" dirty="0">
                <a:solidFill>
                  <a:schemeClr val="bg1"/>
                </a:solidFill>
                <a:latin typeface="Century Gothic" panose="020B0502020202020204" pitchFamily="34" charset="0"/>
              </a:rPr>
              <a:t>Our Team</a:t>
            </a:r>
          </a:p>
          <a:p>
            <a:pPr marL="457200" indent="-457200">
              <a:lnSpc>
                <a:spcPct val="68000"/>
              </a:lnSpc>
              <a:buFont typeface="Wingdings" panose="05000000000000000000" pitchFamily="2" charset="2"/>
              <a:buChar char="Ø"/>
            </a:pPr>
            <a:endParaRPr lang="en-US" sz="2400" dirty="0">
              <a:solidFill>
                <a:schemeClr val="bg1"/>
              </a:solidFill>
              <a:latin typeface="Century Gothic" panose="020B0502020202020204" pitchFamily="34" charset="0"/>
            </a:endParaRPr>
          </a:p>
        </p:txBody>
      </p:sp>
      <p:sp>
        <p:nvSpPr>
          <p:cNvPr id="7" name="Freeform: Shape 6">
            <a:extLst>
              <a:ext uri="{FF2B5EF4-FFF2-40B4-BE49-F238E27FC236}">
                <a16:creationId xmlns:a16="http://schemas.microsoft.com/office/drawing/2014/main" id="{69C7E4CC-3ED1-75B2-BE80-D04C276F992C}"/>
              </a:ext>
            </a:extLst>
          </p:cNvPr>
          <p:cNvSpPr/>
          <p:nvPr/>
        </p:nvSpPr>
        <p:spPr>
          <a:xfrm rot="16200000">
            <a:off x="-2160532" y="6791192"/>
            <a:ext cx="8438016" cy="10468546"/>
          </a:xfrm>
          <a:custGeom>
            <a:avLst/>
            <a:gdLst>
              <a:gd name="connsiteX0" fmla="*/ 3173506 w 8515850"/>
              <a:gd name="connsiteY0" fmla="*/ 4219448 h 8426175"/>
              <a:gd name="connsiteX1" fmla="*/ 2497785 w 8515850"/>
              <a:gd name="connsiteY1" fmla="*/ 5570889 h 8426175"/>
              <a:gd name="connsiteX2" fmla="*/ 675721 w 8515850"/>
              <a:gd name="connsiteY2" fmla="*/ 5570889 h 8426175"/>
              <a:gd name="connsiteX3" fmla="*/ 0 w 8515850"/>
              <a:gd name="connsiteY3" fmla="*/ 4219448 h 8426175"/>
              <a:gd name="connsiteX4" fmla="*/ 675721 w 8515850"/>
              <a:gd name="connsiteY4" fmla="*/ 2868007 h 8426175"/>
              <a:gd name="connsiteX5" fmla="*/ 2497785 w 8515850"/>
              <a:gd name="connsiteY5" fmla="*/ 2868007 h 8426175"/>
              <a:gd name="connsiteX6" fmla="*/ 3173506 w 8515850"/>
              <a:gd name="connsiteY6" fmla="*/ 1364163 h 8426175"/>
              <a:gd name="connsiteX7" fmla="*/ 2497785 w 8515850"/>
              <a:gd name="connsiteY7" fmla="*/ 2715604 h 8426175"/>
              <a:gd name="connsiteX8" fmla="*/ 675721 w 8515850"/>
              <a:gd name="connsiteY8" fmla="*/ 2715604 h 8426175"/>
              <a:gd name="connsiteX9" fmla="*/ 0 w 8515850"/>
              <a:gd name="connsiteY9" fmla="*/ 1364163 h 8426175"/>
              <a:gd name="connsiteX10" fmla="*/ 675721 w 8515850"/>
              <a:gd name="connsiteY10" fmla="*/ 12722 h 8426175"/>
              <a:gd name="connsiteX11" fmla="*/ 2497785 w 8515850"/>
              <a:gd name="connsiteY11" fmla="*/ 12722 h 8426175"/>
              <a:gd name="connsiteX12" fmla="*/ 3236095 w 8515850"/>
              <a:gd name="connsiteY12" fmla="*/ 7074734 h 8426175"/>
              <a:gd name="connsiteX13" fmla="*/ 2560374 w 8515850"/>
              <a:gd name="connsiteY13" fmla="*/ 8426175 h 8426175"/>
              <a:gd name="connsiteX14" fmla="*/ 738310 w 8515850"/>
              <a:gd name="connsiteY14" fmla="*/ 8426175 h 8426175"/>
              <a:gd name="connsiteX15" fmla="*/ 62589 w 8515850"/>
              <a:gd name="connsiteY15" fmla="*/ 7074734 h 8426175"/>
              <a:gd name="connsiteX16" fmla="*/ 738310 w 8515850"/>
              <a:gd name="connsiteY16" fmla="*/ 5723293 h 8426175"/>
              <a:gd name="connsiteX17" fmla="*/ 2560374 w 8515850"/>
              <a:gd name="connsiteY17" fmla="*/ 5723293 h 8426175"/>
              <a:gd name="connsiteX18" fmla="*/ 5865086 w 8515850"/>
              <a:gd name="connsiteY18" fmla="*/ 2702882 h 8426175"/>
              <a:gd name="connsiteX19" fmla="*/ 5189365 w 8515850"/>
              <a:gd name="connsiteY19" fmla="*/ 4054323 h 8426175"/>
              <a:gd name="connsiteX20" fmla="*/ 3367302 w 8515850"/>
              <a:gd name="connsiteY20" fmla="*/ 4054323 h 8426175"/>
              <a:gd name="connsiteX21" fmla="*/ 2691581 w 8515850"/>
              <a:gd name="connsiteY21" fmla="*/ 2702882 h 8426175"/>
              <a:gd name="connsiteX22" fmla="*/ 3367302 w 8515850"/>
              <a:gd name="connsiteY22" fmla="*/ 1351441 h 8426175"/>
              <a:gd name="connsiteX23" fmla="*/ 5189365 w 8515850"/>
              <a:gd name="connsiteY23" fmla="*/ 1351441 h 8426175"/>
              <a:gd name="connsiteX24" fmla="*/ 5865087 w 8515850"/>
              <a:gd name="connsiteY24" fmla="*/ 5558167 h 8426175"/>
              <a:gd name="connsiteX25" fmla="*/ 5189366 w 8515850"/>
              <a:gd name="connsiteY25" fmla="*/ 6909608 h 8426175"/>
              <a:gd name="connsiteX26" fmla="*/ 3367302 w 8515850"/>
              <a:gd name="connsiteY26" fmla="*/ 6909608 h 8426175"/>
              <a:gd name="connsiteX27" fmla="*/ 2691581 w 8515850"/>
              <a:gd name="connsiteY27" fmla="*/ 5558167 h 8426175"/>
              <a:gd name="connsiteX28" fmla="*/ 3367302 w 8515850"/>
              <a:gd name="connsiteY28" fmla="*/ 4206726 h 8426175"/>
              <a:gd name="connsiteX29" fmla="*/ 5189366 w 8515850"/>
              <a:gd name="connsiteY29" fmla="*/ 4206726 h 8426175"/>
              <a:gd name="connsiteX30" fmla="*/ 8515849 w 8515850"/>
              <a:gd name="connsiteY30" fmla="*/ 4206725 h 8426175"/>
              <a:gd name="connsiteX31" fmla="*/ 7840128 w 8515850"/>
              <a:gd name="connsiteY31" fmla="*/ 5558166 h 8426175"/>
              <a:gd name="connsiteX32" fmla="*/ 6018064 w 8515850"/>
              <a:gd name="connsiteY32" fmla="*/ 5558166 h 8426175"/>
              <a:gd name="connsiteX33" fmla="*/ 5342343 w 8515850"/>
              <a:gd name="connsiteY33" fmla="*/ 4206725 h 8426175"/>
              <a:gd name="connsiteX34" fmla="*/ 6018064 w 8515850"/>
              <a:gd name="connsiteY34" fmla="*/ 2855285 h 8426175"/>
              <a:gd name="connsiteX35" fmla="*/ 7840128 w 8515850"/>
              <a:gd name="connsiteY35" fmla="*/ 2855285 h 8426175"/>
              <a:gd name="connsiteX36" fmla="*/ 8515850 w 8515850"/>
              <a:gd name="connsiteY36" fmla="*/ 1351441 h 8426175"/>
              <a:gd name="connsiteX37" fmla="*/ 7840128 w 8515850"/>
              <a:gd name="connsiteY37" fmla="*/ 2702881 h 8426175"/>
              <a:gd name="connsiteX38" fmla="*/ 6018064 w 8515850"/>
              <a:gd name="connsiteY38" fmla="*/ 2702881 h 8426175"/>
              <a:gd name="connsiteX39" fmla="*/ 5342343 w 8515850"/>
              <a:gd name="connsiteY39" fmla="*/ 1351440 h 8426175"/>
              <a:gd name="connsiteX40" fmla="*/ 6018064 w 8515850"/>
              <a:gd name="connsiteY40" fmla="*/ 0 h 8426175"/>
              <a:gd name="connsiteX41" fmla="*/ 7840128 w 8515850"/>
              <a:gd name="connsiteY41" fmla="*/ 0 h 842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515850" h="8426175">
                <a:moveTo>
                  <a:pt x="3173506" y="4219448"/>
                </a:moveTo>
                <a:lnTo>
                  <a:pt x="2497785" y="5570889"/>
                </a:lnTo>
                <a:lnTo>
                  <a:pt x="675721" y="5570889"/>
                </a:lnTo>
                <a:lnTo>
                  <a:pt x="0" y="4219448"/>
                </a:lnTo>
                <a:lnTo>
                  <a:pt x="675721" y="2868007"/>
                </a:lnTo>
                <a:lnTo>
                  <a:pt x="2497785" y="2868007"/>
                </a:lnTo>
                <a:close/>
                <a:moveTo>
                  <a:pt x="3173506" y="1364163"/>
                </a:moveTo>
                <a:lnTo>
                  <a:pt x="2497785" y="2715604"/>
                </a:lnTo>
                <a:lnTo>
                  <a:pt x="675721" y="2715604"/>
                </a:lnTo>
                <a:lnTo>
                  <a:pt x="0" y="1364163"/>
                </a:lnTo>
                <a:lnTo>
                  <a:pt x="675721" y="12722"/>
                </a:lnTo>
                <a:lnTo>
                  <a:pt x="2497785" y="12722"/>
                </a:lnTo>
                <a:close/>
                <a:moveTo>
                  <a:pt x="3236095" y="7074734"/>
                </a:moveTo>
                <a:lnTo>
                  <a:pt x="2560374" y="8426175"/>
                </a:lnTo>
                <a:lnTo>
                  <a:pt x="738310" y="8426175"/>
                </a:lnTo>
                <a:lnTo>
                  <a:pt x="62589" y="7074734"/>
                </a:lnTo>
                <a:lnTo>
                  <a:pt x="738310" y="5723293"/>
                </a:lnTo>
                <a:lnTo>
                  <a:pt x="2560374" y="5723293"/>
                </a:lnTo>
                <a:close/>
                <a:moveTo>
                  <a:pt x="5865086" y="2702882"/>
                </a:moveTo>
                <a:lnTo>
                  <a:pt x="5189365" y="4054323"/>
                </a:lnTo>
                <a:lnTo>
                  <a:pt x="3367302" y="4054323"/>
                </a:lnTo>
                <a:lnTo>
                  <a:pt x="2691581" y="2702882"/>
                </a:lnTo>
                <a:lnTo>
                  <a:pt x="3367302" y="1351441"/>
                </a:lnTo>
                <a:lnTo>
                  <a:pt x="5189365" y="1351441"/>
                </a:lnTo>
                <a:close/>
                <a:moveTo>
                  <a:pt x="5865087" y="5558167"/>
                </a:moveTo>
                <a:lnTo>
                  <a:pt x="5189366" y="6909608"/>
                </a:lnTo>
                <a:lnTo>
                  <a:pt x="3367302" y="6909608"/>
                </a:lnTo>
                <a:lnTo>
                  <a:pt x="2691581" y="5558167"/>
                </a:lnTo>
                <a:lnTo>
                  <a:pt x="3367302" y="4206726"/>
                </a:lnTo>
                <a:lnTo>
                  <a:pt x="5189366" y="4206726"/>
                </a:lnTo>
                <a:close/>
                <a:moveTo>
                  <a:pt x="8515849" y="4206725"/>
                </a:moveTo>
                <a:lnTo>
                  <a:pt x="7840128" y="5558166"/>
                </a:lnTo>
                <a:lnTo>
                  <a:pt x="6018064" y="5558166"/>
                </a:lnTo>
                <a:lnTo>
                  <a:pt x="5342343" y="4206725"/>
                </a:lnTo>
                <a:lnTo>
                  <a:pt x="6018064" y="2855285"/>
                </a:lnTo>
                <a:lnTo>
                  <a:pt x="7840128" y="2855285"/>
                </a:lnTo>
                <a:close/>
                <a:moveTo>
                  <a:pt x="8515850" y="1351441"/>
                </a:moveTo>
                <a:lnTo>
                  <a:pt x="7840128" y="2702881"/>
                </a:lnTo>
                <a:lnTo>
                  <a:pt x="6018064" y="2702881"/>
                </a:lnTo>
                <a:lnTo>
                  <a:pt x="5342343" y="1351440"/>
                </a:lnTo>
                <a:lnTo>
                  <a:pt x="6018064" y="0"/>
                </a:lnTo>
                <a:lnTo>
                  <a:pt x="7840128" y="0"/>
                </a:lnTo>
                <a:close/>
              </a:path>
            </a:pathLst>
          </a:custGeom>
          <a:blipFill dpi="0" rotWithShape="0">
            <a:blip r:embed="rId5"/>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37545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382" y="5570592"/>
            <a:ext cx="1114474" cy="1114474"/>
          </a:xfrm>
          <a:prstGeom prst="rect">
            <a:avLst/>
          </a:prstGeom>
        </p:spPr>
      </p:pic>
      <p:sp>
        <p:nvSpPr>
          <p:cNvPr id="4" name="Rectangle 3">
            <a:extLst>
              <a:ext uri="{FF2B5EF4-FFF2-40B4-BE49-F238E27FC236}">
                <a16:creationId xmlns:a16="http://schemas.microsoft.com/office/drawing/2014/main" id="{25F20BFB-82F6-DEA0-FBA8-D4F3D8C98537}"/>
              </a:ext>
            </a:extLst>
          </p:cNvPr>
          <p:cNvSpPr/>
          <p:nvPr/>
        </p:nvSpPr>
        <p:spPr>
          <a:xfrm>
            <a:off x="149563" y="128784"/>
            <a:ext cx="2663211" cy="77567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a:latin typeface="Century Gothic" panose="020B0502020202020204" pitchFamily="34" charset="0"/>
              </a:rPr>
              <a:t>Block Diagram</a:t>
            </a:r>
            <a:endParaRPr lang="en-US" sz="2400" b="1" dirty="0">
              <a:latin typeface="Century Gothic" panose="020B0502020202020204" pitchFamily="34" charset="0"/>
            </a:endParaRPr>
          </a:p>
        </p:txBody>
      </p:sp>
      <p:pic>
        <p:nvPicPr>
          <p:cNvPr id="5" name="Picture 4">
            <a:extLst>
              <a:ext uri="{FF2B5EF4-FFF2-40B4-BE49-F238E27FC236}">
                <a16:creationId xmlns:a16="http://schemas.microsoft.com/office/drawing/2014/main" id="{14ACDDE5-DF80-96BD-DFC5-E4CC6CB9F20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77243" y="0"/>
            <a:ext cx="5891940" cy="6860051"/>
          </a:xfrm>
          <a:prstGeom prst="rect">
            <a:avLst/>
          </a:prstGeom>
        </p:spPr>
      </p:pic>
    </p:spTree>
    <p:extLst>
      <p:ext uri="{BB962C8B-B14F-4D97-AF65-F5344CB8AC3E}">
        <p14:creationId xmlns:p14="http://schemas.microsoft.com/office/powerpoint/2010/main" val="2944724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382" y="5570592"/>
            <a:ext cx="1114474" cy="1114474"/>
          </a:xfrm>
          <a:prstGeom prst="rect">
            <a:avLst/>
          </a:prstGeom>
        </p:spPr>
      </p:pic>
      <p:sp>
        <p:nvSpPr>
          <p:cNvPr id="4" name="Rectangle 3">
            <a:extLst>
              <a:ext uri="{FF2B5EF4-FFF2-40B4-BE49-F238E27FC236}">
                <a16:creationId xmlns:a16="http://schemas.microsoft.com/office/drawing/2014/main" id="{25F20BFB-82F6-DEA0-FBA8-D4F3D8C98537}"/>
              </a:ext>
            </a:extLst>
          </p:cNvPr>
          <p:cNvSpPr/>
          <p:nvPr/>
        </p:nvSpPr>
        <p:spPr>
          <a:xfrm>
            <a:off x="149564" y="128784"/>
            <a:ext cx="3955298" cy="77567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a:latin typeface="Century Gothic" panose="020B0502020202020204" pitchFamily="34" charset="0"/>
              </a:rPr>
              <a:t>Component Diagram</a:t>
            </a:r>
          </a:p>
        </p:txBody>
      </p:sp>
      <p:pic>
        <p:nvPicPr>
          <p:cNvPr id="3" name="Picture 2">
            <a:extLst>
              <a:ext uri="{FF2B5EF4-FFF2-40B4-BE49-F238E27FC236}">
                <a16:creationId xmlns:a16="http://schemas.microsoft.com/office/drawing/2014/main" id="{08D87BA5-95BE-21EF-A598-36766652DA32}"/>
              </a:ext>
            </a:extLst>
          </p:cNvPr>
          <p:cNvPicPr>
            <a:picLocks noChangeAspect="1"/>
          </p:cNvPicPr>
          <p:nvPr/>
        </p:nvPicPr>
        <p:blipFill>
          <a:blip r:embed="rId4"/>
          <a:stretch>
            <a:fillRect/>
          </a:stretch>
        </p:blipFill>
        <p:spPr>
          <a:xfrm>
            <a:off x="1378357" y="904462"/>
            <a:ext cx="9435285" cy="5833920"/>
          </a:xfrm>
          <a:prstGeom prst="rect">
            <a:avLst/>
          </a:prstGeom>
        </p:spPr>
      </p:pic>
    </p:spTree>
    <p:extLst>
      <p:ext uri="{BB962C8B-B14F-4D97-AF65-F5344CB8AC3E}">
        <p14:creationId xmlns:p14="http://schemas.microsoft.com/office/powerpoint/2010/main" val="1444509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382" y="5570592"/>
            <a:ext cx="1114474" cy="1114474"/>
          </a:xfrm>
          <a:prstGeom prst="rect">
            <a:avLst/>
          </a:prstGeom>
        </p:spPr>
      </p:pic>
      <p:sp>
        <p:nvSpPr>
          <p:cNvPr id="4" name="Rectangle 3">
            <a:extLst>
              <a:ext uri="{FF2B5EF4-FFF2-40B4-BE49-F238E27FC236}">
                <a16:creationId xmlns:a16="http://schemas.microsoft.com/office/drawing/2014/main" id="{25F20BFB-82F6-DEA0-FBA8-D4F3D8C98537}"/>
              </a:ext>
            </a:extLst>
          </p:cNvPr>
          <p:cNvSpPr/>
          <p:nvPr/>
        </p:nvSpPr>
        <p:spPr>
          <a:xfrm>
            <a:off x="149564" y="128784"/>
            <a:ext cx="3955298" cy="77567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b="1" dirty="0">
                <a:latin typeface="Century Gothic" panose="020B0502020202020204" pitchFamily="34" charset="0"/>
              </a:rPr>
              <a:t>Schematic Diagram</a:t>
            </a:r>
          </a:p>
        </p:txBody>
      </p:sp>
      <p:pic>
        <p:nvPicPr>
          <p:cNvPr id="6" name="Picture 5">
            <a:extLst>
              <a:ext uri="{FF2B5EF4-FFF2-40B4-BE49-F238E27FC236}">
                <a16:creationId xmlns:a16="http://schemas.microsoft.com/office/drawing/2014/main" id="{999FD40F-8CB4-F99A-F529-EB4865D050AB}"/>
              </a:ext>
            </a:extLst>
          </p:cNvPr>
          <p:cNvPicPr>
            <a:picLocks noChangeAspect="1"/>
          </p:cNvPicPr>
          <p:nvPr/>
        </p:nvPicPr>
        <p:blipFill>
          <a:blip r:embed="rId4"/>
          <a:stretch>
            <a:fillRect/>
          </a:stretch>
        </p:blipFill>
        <p:spPr>
          <a:xfrm>
            <a:off x="983973" y="1010439"/>
            <a:ext cx="9548191" cy="5847561"/>
          </a:xfrm>
          <a:prstGeom prst="rect">
            <a:avLst/>
          </a:prstGeom>
        </p:spPr>
      </p:pic>
    </p:spTree>
    <p:extLst>
      <p:ext uri="{BB962C8B-B14F-4D97-AF65-F5344CB8AC3E}">
        <p14:creationId xmlns:p14="http://schemas.microsoft.com/office/powerpoint/2010/main" val="3981358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BE384-FBC0-1778-1A81-2D3B10877605}"/>
              </a:ext>
            </a:extLst>
          </p:cNvPr>
          <p:cNvSpPr/>
          <p:nvPr/>
        </p:nvSpPr>
        <p:spPr>
          <a:xfrm>
            <a:off x="2349899" y="2116607"/>
            <a:ext cx="7492202" cy="262478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9052" y="5254733"/>
            <a:ext cx="1475350" cy="1475350"/>
          </a:xfrm>
          <a:prstGeom prst="rect">
            <a:avLst/>
          </a:prstGeom>
        </p:spPr>
      </p:pic>
      <p:sp>
        <p:nvSpPr>
          <p:cNvPr id="5" name="TextBox 4">
            <a:extLst>
              <a:ext uri="{FF2B5EF4-FFF2-40B4-BE49-F238E27FC236}">
                <a16:creationId xmlns:a16="http://schemas.microsoft.com/office/drawing/2014/main" id="{816A015C-49EC-3B9B-16DB-6DA2D07F9272}"/>
              </a:ext>
            </a:extLst>
          </p:cNvPr>
          <p:cNvSpPr txBox="1"/>
          <p:nvPr/>
        </p:nvSpPr>
        <p:spPr>
          <a:xfrm>
            <a:off x="3307301" y="2367170"/>
            <a:ext cx="5577397" cy="2123658"/>
          </a:xfrm>
          <a:prstGeom prst="rect">
            <a:avLst/>
          </a:prstGeom>
          <a:noFill/>
        </p:spPr>
        <p:txBody>
          <a:bodyPr wrap="square" rtlCol="0">
            <a:spAutoFit/>
          </a:bodyPr>
          <a:lstStyle/>
          <a:p>
            <a:pPr algn="ctr"/>
            <a:r>
              <a:rPr lang="en-US" sz="6600" b="1" dirty="0">
                <a:solidFill>
                  <a:schemeClr val="bg1"/>
                </a:solidFill>
                <a:latin typeface="Century Gothic" panose="020B0502020202020204" pitchFamily="34" charset="0"/>
              </a:rPr>
              <a:t>Individual Contribution</a:t>
            </a:r>
            <a:endParaRPr lang="en-US" sz="60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946491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BE384-FBC0-1778-1A81-2D3B10877605}"/>
              </a:ext>
            </a:extLst>
          </p:cNvPr>
          <p:cNvSpPr/>
          <p:nvPr/>
        </p:nvSpPr>
        <p:spPr>
          <a:xfrm>
            <a:off x="332255" y="248052"/>
            <a:ext cx="7151909" cy="84525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382" y="5570592"/>
            <a:ext cx="1114474" cy="1114474"/>
          </a:xfrm>
          <a:prstGeom prst="rect">
            <a:avLst/>
          </a:prstGeom>
        </p:spPr>
      </p:pic>
      <p:sp>
        <p:nvSpPr>
          <p:cNvPr id="5" name="TextBox 4">
            <a:extLst>
              <a:ext uri="{FF2B5EF4-FFF2-40B4-BE49-F238E27FC236}">
                <a16:creationId xmlns:a16="http://schemas.microsoft.com/office/drawing/2014/main" id="{816A015C-49EC-3B9B-16DB-6DA2D07F9272}"/>
              </a:ext>
            </a:extLst>
          </p:cNvPr>
          <p:cNvSpPr txBox="1"/>
          <p:nvPr/>
        </p:nvSpPr>
        <p:spPr>
          <a:xfrm>
            <a:off x="420320" y="378291"/>
            <a:ext cx="6975777"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Dhananjana R.A – 225507X</a:t>
            </a:r>
          </a:p>
        </p:txBody>
      </p:sp>
      <p:pic>
        <p:nvPicPr>
          <p:cNvPr id="2" name="Content Placeholder 16">
            <a:extLst>
              <a:ext uri="{FF2B5EF4-FFF2-40B4-BE49-F238E27FC236}">
                <a16:creationId xmlns:a16="http://schemas.microsoft.com/office/drawing/2014/main" id="{5914EA5C-8782-A42B-1F81-217DEC80649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3979805">
            <a:off x="4084312" y="5528677"/>
            <a:ext cx="1201388" cy="1131438"/>
          </a:xfrm>
          <a:prstGeom prst="rect">
            <a:avLst/>
          </a:prstGeom>
        </p:spPr>
      </p:pic>
      <p:pic>
        <p:nvPicPr>
          <p:cNvPr id="14" name="Picture 13" descr="A small electronic device with a screen&#10;&#10;Description automatically generated">
            <a:extLst>
              <a:ext uri="{FF2B5EF4-FFF2-40B4-BE49-F238E27FC236}">
                <a16:creationId xmlns:a16="http://schemas.microsoft.com/office/drawing/2014/main" id="{39C59078-7D6D-ECB7-3568-C5EB78FDAF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484668">
            <a:off x="533891" y="5598101"/>
            <a:ext cx="1230460" cy="1025383"/>
          </a:xfrm>
          <a:prstGeom prst="rect">
            <a:avLst/>
          </a:prstGeom>
        </p:spPr>
      </p:pic>
      <p:pic>
        <p:nvPicPr>
          <p:cNvPr id="15" name="Picture 14" descr="A black and blue electronic device&#10;&#10;Description automatically generated">
            <a:extLst>
              <a:ext uri="{FF2B5EF4-FFF2-40B4-BE49-F238E27FC236}">
                <a16:creationId xmlns:a16="http://schemas.microsoft.com/office/drawing/2014/main" id="{D4719281-D807-5950-3514-726F56BCD9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375834">
            <a:off x="2116231" y="5493991"/>
            <a:ext cx="1242670" cy="1242670"/>
          </a:xfrm>
          <a:prstGeom prst="rect">
            <a:avLst/>
          </a:prstGeom>
        </p:spPr>
      </p:pic>
      <p:sp>
        <p:nvSpPr>
          <p:cNvPr id="20" name="TextBox 19">
            <a:extLst>
              <a:ext uri="{FF2B5EF4-FFF2-40B4-BE49-F238E27FC236}">
                <a16:creationId xmlns:a16="http://schemas.microsoft.com/office/drawing/2014/main" id="{B66396EB-78A0-3F05-6B25-242F8D332A86}"/>
              </a:ext>
            </a:extLst>
          </p:cNvPr>
          <p:cNvSpPr txBox="1"/>
          <p:nvPr/>
        </p:nvSpPr>
        <p:spPr>
          <a:xfrm>
            <a:off x="706381" y="1462508"/>
            <a:ext cx="10779238" cy="3416320"/>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Program 16x2 LCD Screen with I2C Module (0x27 Address) to display Game Setup Functions such as Start/Switch off, Welcome Message, Select Game modes and Enter Number of Rounds.</a:t>
            </a:r>
          </a:p>
          <a:p>
            <a:pPr marL="285750" indent="-285750" algn="just">
              <a:buFont typeface="Arial" panose="020B0604020202020204" pitchFamily="34" charset="0"/>
              <a:buChar char="•"/>
            </a:pPr>
            <a:endParaRPr lang="en-US" sz="2400" dirty="0">
              <a:solidFill>
                <a:schemeClr val="bg1"/>
              </a:solidFill>
              <a:latin typeface="Century Gothic" panose="020B0502020202020204" pitchFamily="34" charset="0"/>
            </a:endParaRPr>
          </a:p>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Program Keypad to get user inputs for Game setup Functions.</a:t>
            </a:r>
          </a:p>
          <a:p>
            <a:pPr marL="285750" indent="-285750" algn="just">
              <a:buFont typeface="Arial" panose="020B0604020202020204" pitchFamily="34" charset="0"/>
              <a:buChar char="•"/>
            </a:pPr>
            <a:endParaRPr lang="en-US" sz="2400" dirty="0">
              <a:solidFill>
                <a:schemeClr val="bg1"/>
              </a:solidFill>
              <a:latin typeface="Century Gothic" panose="020B0502020202020204" pitchFamily="34" charset="0"/>
            </a:endParaRPr>
          </a:p>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Program Active buzzer to sound a Beep when the user is pressing keypad buttons for game setup functions and sound a Beep when a goal is scored.</a:t>
            </a:r>
          </a:p>
        </p:txBody>
      </p:sp>
      <p:pic>
        <p:nvPicPr>
          <p:cNvPr id="4" name="Picture 3" descr="A black round object with a hole&#10;&#10;Description automatically generated">
            <a:extLst>
              <a:ext uri="{FF2B5EF4-FFF2-40B4-BE49-F238E27FC236}">
                <a16:creationId xmlns:a16="http://schemas.microsoft.com/office/drawing/2014/main" id="{33632B42-A805-CB06-E294-1B4AAFED64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7155400">
            <a:off x="6109761" y="5681131"/>
            <a:ext cx="727118" cy="859321"/>
          </a:xfrm>
          <a:prstGeom prst="rect">
            <a:avLst/>
          </a:prstGeom>
        </p:spPr>
      </p:pic>
    </p:spTree>
    <p:extLst>
      <p:ext uri="{BB962C8B-B14F-4D97-AF65-F5344CB8AC3E}">
        <p14:creationId xmlns:p14="http://schemas.microsoft.com/office/powerpoint/2010/main" val="400215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BE384-FBC0-1778-1A81-2D3B10877605}"/>
              </a:ext>
            </a:extLst>
          </p:cNvPr>
          <p:cNvSpPr/>
          <p:nvPr/>
        </p:nvSpPr>
        <p:spPr>
          <a:xfrm>
            <a:off x="332255" y="248052"/>
            <a:ext cx="7151909" cy="84525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382" y="5570592"/>
            <a:ext cx="1114474" cy="1114474"/>
          </a:xfrm>
          <a:prstGeom prst="rect">
            <a:avLst/>
          </a:prstGeom>
        </p:spPr>
      </p:pic>
      <p:sp>
        <p:nvSpPr>
          <p:cNvPr id="5" name="TextBox 4">
            <a:extLst>
              <a:ext uri="{FF2B5EF4-FFF2-40B4-BE49-F238E27FC236}">
                <a16:creationId xmlns:a16="http://schemas.microsoft.com/office/drawing/2014/main" id="{816A015C-49EC-3B9B-16DB-6DA2D07F9272}"/>
              </a:ext>
            </a:extLst>
          </p:cNvPr>
          <p:cNvSpPr txBox="1"/>
          <p:nvPr/>
        </p:nvSpPr>
        <p:spPr>
          <a:xfrm>
            <a:off x="420320" y="378291"/>
            <a:ext cx="6975777"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Dhananjana R.A – 225507X</a:t>
            </a:r>
          </a:p>
        </p:txBody>
      </p:sp>
      <p:pic>
        <p:nvPicPr>
          <p:cNvPr id="14" name="Picture 13" descr="A small electronic device with a screen&#10;&#10;Description automatically generated">
            <a:extLst>
              <a:ext uri="{FF2B5EF4-FFF2-40B4-BE49-F238E27FC236}">
                <a16:creationId xmlns:a16="http://schemas.microsoft.com/office/drawing/2014/main" id="{39C59078-7D6D-ECB7-3568-C5EB78FDAF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491564">
            <a:off x="362933" y="930704"/>
            <a:ext cx="3978414" cy="3315344"/>
          </a:xfrm>
          <a:prstGeom prst="rect">
            <a:avLst/>
          </a:prstGeom>
        </p:spPr>
      </p:pic>
      <p:pic>
        <p:nvPicPr>
          <p:cNvPr id="15" name="Picture 14" descr="A black and blue electronic device&#10;&#10;Description automatically generated">
            <a:extLst>
              <a:ext uri="{FF2B5EF4-FFF2-40B4-BE49-F238E27FC236}">
                <a16:creationId xmlns:a16="http://schemas.microsoft.com/office/drawing/2014/main" id="{D4719281-D807-5950-3514-726F56BCD9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385704">
            <a:off x="1727193" y="2413173"/>
            <a:ext cx="3386094" cy="3386094"/>
          </a:xfrm>
          <a:prstGeom prst="rect">
            <a:avLst/>
          </a:prstGeom>
        </p:spPr>
      </p:pic>
      <p:sp>
        <p:nvSpPr>
          <p:cNvPr id="3" name="TextBox 2">
            <a:extLst>
              <a:ext uri="{FF2B5EF4-FFF2-40B4-BE49-F238E27FC236}">
                <a16:creationId xmlns:a16="http://schemas.microsoft.com/office/drawing/2014/main" id="{A819408A-B781-1DEF-B9BB-B8AABE2C51A6}"/>
              </a:ext>
            </a:extLst>
          </p:cNvPr>
          <p:cNvSpPr txBox="1"/>
          <p:nvPr/>
        </p:nvSpPr>
        <p:spPr>
          <a:xfrm>
            <a:off x="5375161" y="1370747"/>
            <a:ext cx="6521978" cy="4154984"/>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16x2 LCD Screen is used to display Game setup Functions. It is programmed using a I2C module which is only uses SDA pin and SCL pin of Arduino Mega. This Game setup LCD with I2C module uses 0x27 Address. </a:t>
            </a:r>
          </a:p>
          <a:p>
            <a:pPr marL="285750" indent="-285750">
              <a:buFont typeface="Arial" panose="020B0604020202020204" pitchFamily="34" charset="0"/>
              <a:buChar char="•"/>
            </a:pPr>
            <a:endParaRPr lang="en-US" sz="2400" dirty="0">
              <a:solidFill>
                <a:schemeClr val="bg1"/>
              </a:solidFill>
              <a:latin typeface="Century Gothic" panose="020B0502020202020204" pitchFamily="34" charset="0"/>
            </a:endParaRPr>
          </a:p>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This LCD with I2C module is programmed using LiquidCrystal I2C Library in Arduino IDE.</a:t>
            </a:r>
          </a:p>
          <a:p>
            <a:endParaRPr lang="en-US" sz="2400" dirty="0">
              <a:solidFill>
                <a:schemeClr val="bg1"/>
              </a:solidFill>
            </a:endParaRPr>
          </a:p>
        </p:txBody>
      </p:sp>
      <p:pic>
        <p:nvPicPr>
          <p:cNvPr id="4" name="Content Placeholder 16">
            <a:extLst>
              <a:ext uri="{FF2B5EF4-FFF2-40B4-BE49-F238E27FC236}">
                <a16:creationId xmlns:a16="http://schemas.microsoft.com/office/drawing/2014/main" id="{39B602E6-941F-C9E5-B002-B30C6F2B0D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rot="3979805">
            <a:off x="4084312" y="5528677"/>
            <a:ext cx="1201388" cy="1131438"/>
          </a:xfrm>
          <a:prstGeom prst="rect">
            <a:avLst/>
          </a:prstGeom>
        </p:spPr>
      </p:pic>
      <p:pic>
        <p:nvPicPr>
          <p:cNvPr id="10" name="Picture 9" descr="A black round object with a hole&#10;&#10;Description automatically generated">
            <a:extLst>
              <a:ext uri="{FF2B5EF4-FFF2-40B4-BE49-F238E27FC236}">
                <a16:creationId xmlns:a16="http://schemas.microsoft.com/office/drawing/2014/main" id="{2F8A7EB4-8A72-EFA0-3D43-9C36F5AFAB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7155400">
            <a:off x="6109761" y="5681131"/>
            <a:ext cx="727118" cy="859321"/>
          </a:xfrm>
          <a:prstGeom prst="rect">
            <a:avLst/>
          </a:prstGeom>
        </p:spPr>
      </p:pic>
    </p:spTree>
    <p:extLst>
      <p:ext uri="{BB962C8B-B14F-4D97-AF65-F5344CB8AC3E}">
        <p14:creationId xmlns:p14="http://schemas.microsoft.com/office/powerpoint/2010/main" val="1351698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BE384-FBC0-1778-1A81-2D3B10877605}"/>
              </a:ext>
            </a:extLst>
          </p:cNvPr>
          <p:cNvSpPr/>
          <p:nvPr/>
        </p:nvSpPr>
        <p:spPr>
          <a:xfrm>
            <a:off x="332255" y="248052"/>
            <a:ext cx="7151909" cy="84525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382" y="5570592"/>
            <a:ext cx="1114474" cy="1114474"/>
          </a:xfrm>
          <a:prstGeom prst="rect">
            <a:avLst/>
          </a:prstGeom>
        </p:spPr>
      </p:pic>
      <p:sp>
        <p:nvSpPr>
          <p:cNvPr id="5" name="TextBox 4">
            <a:extLst>
              <a:ext uri="{FF2B5EF4-FFF2-40B4-BE49-F238E27FC236}">
                <a16:creationId xmlns:a16="http://schemas.microsoft.com/office/drawing/2014/main" id="{816A015C-49EC-3B9B-16DB-6DA2D07F9272}"/>
              </a:ext>
            </a:extLst>
          </p:cNvPr>
          <p:cNvSpPr txBox="1"/>
          <p:nvPr/>
        </p:nvSpPr>
        <p:spPr>
          <a:xfrm>
            <a:off x="420320" y="378291"/>
            <a:ext cx="6975777"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Dhananjana R.A – 225507X</a:t>
            </a:r>
          </a:p>
        </p:txBody>
      </p:sp>
      <p:pic>
        <p:nvPicPr>
          <p:cNvPr id="14" name="Picture 13" descr="A small electronic device with a screen&#10;&#10;Description automatically generated">
            <a:extLst>
              <a:ext uri="{FF2B5EF4-FFF2-40B4-BE49-F238E27FC236}">
                <a16:creationId xmlns:a16="http://schemas.microsoft.com/office/drawing/2014/main" id="{39C59078-7D6D-ECB7-3568-C5EB78FDAF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84668">
            <a:off x="533891" y="5598101"/>
            <a:ext cx="1230460" cy="1025383"/>
          </a:xfrm>
          <a:prstGeom prst="rect">
            <a:avLst/>
          </a:prstGeom>
        </p:spPr>
      </p:pic>
      <p:pic>
        <p:nvPicPr>
          <p:cNvPr id="15" name="Picture 14" descr="A black and blue electronic device&#10;&#10;Description automatically generated">
            <a:extLst>
              <a:ext uri="{FF2B5EF4-FFF2-40B4-BE49-F238E27FC236}">
                <a16:creationId xmlns:a16="http://schemas.microsoft.com/office/drawing/2014/main" id="{D4719281-D807-5950-3514-726F56BCD9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375834">
            <a:off x="2116231" y="5493991"/>
            <a:ext cx="1242670" cy="1242670"/>
          </a:xfrm>
          <a:prstGeom prst="rect">
            <a:avLst/>
          </a:prstGeom>
        </p:spPr>
      </p:pic>
      <p:sp>
        <p:nvSpPr>
          <p:cNvPr id="3" name="TextBox 2">
            <a:extLst>
              <a:ext uri="{FF2B5EF4-FFF2-40B4-BE49-F238E27FC236}">
                <a16:creationId xmlns:a16="http://schemas.microsoft.com/office/drawing/2014/main" id="{0E75E4FA-4509-50DA-0B15-E10066D8041B}"/>
              </a:ext>
            </a:extLst>
          </p:cNvPr>
          <p:cNvSpPr txBox="1"/>
          <p:nvPr/>
        </p:nvSpPr>
        <p:spPr>
          <a:xfrm>
            <a:off x="5321437" y="1447690"/>
            <a:ext cx="6521978" cy="4154984"/>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4x3 12-Key Keypad module is used to get user inputs for game setup Functions.</a:t>
            </a:r>
          </a:p>
          <a:p>
            <a:pPr marL="285750" indent="-285750">
              <a:buFont typeface="Arial" panose="020B0604020202020204" pitchFamily="34" charset="0"/>
              <a:buChar char="•"/>
            </a:pPr>
            <a:endParaRPr lang="en-US" sz="2400" dirty="0">
              <a:solidFill>
                <a:schemeClr val="bg1"/>
              </a:solidFill>
              <a:latin typeface="Century Gothic" panose="020B0502020202020204" pitchFamily="34" charset="0"/>
            </a:endParaRPr>
          </a:p>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This keypad is programmed using Keypad.h Library in Arduino IDE.</a:t>
            </a:r>
          </a:p>
          <a:p>
            <a:pPr marL="285750" indent="-285750" algn="just">
              <a:buFont typeface="Arial" panose="020B0604020202020204" pitchFamily="34" charset="0"/>
              <a:buChar char="•"/>
            </a:pPr>
            <a:endParaRPr lang="en-US" sz="2400" dirty="0">
              <a:solidFill>
                <a:schemeClr val="bg1"/>
              </a:solidFill>
              <a:latin typeface="Century Gothic" panose="020B0502020202020204" pitchFamily="34" charset="0"/>
            </a:endParaRPr>
          </a:p>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Keypad lets the user to select start/switch off, the game mode and Enter the number of Rounds user needs to play.</a:t>
            </a:r>
          </a:p>
          <a:p>
            <a:endParaRPr lang="en-US" sz="2400" dirty="0">
              <a:solidFill>
                <a:schemeClr val="bg1"/>
              </a:solidFill>
            </a:endParaRPr>
          </a:p>
        </p:txBody>
      </p:sp>
      <p:pic>
        <p:nvPicPr>
          <p:cNvPr id="8" name="Picture 7" descr="A close-up of a keyboard&#10;&#10;Description automatically generated">
            <a:extLst>
              <a:ext uri="{FF2B5EF4-FFF2-40B4-BE49-F238E27FC236}">
                <a16:creationId xmlns:a16="http://schemas.microsoft.com/office/drawing/2014/main" id="{0547137E-F8D2-C998-091C-2355C4E2D5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197" y="1337198"/>
            <a:ext cx="4186614" cy="3942734"/>
          </a:xfrm>
          <a:prstGeom prst="rect">
            <a:avLst/>
          </a:prstGeom>
        </p:spPr>
      </p:pic>
      <p:pic>
        <p:nvPicPr>
          <p:cNvPr id="10" name="Picture 9" descr="A black round object with a hole&#10;&#10;Description automatically generated">
            <a:extLst>
              <a:ext uri="{FF2B5EF4-FFF2-40B4-BE49-F238E27FC236}">
                <a16:creationId xmlns:a16="http://schemas.microsoft.com/office/drawing/2014/main" id="{4DBE3D31-FE33-E7B7-39CF-3FD8BE9381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7155400">
            <a:off x="6109761" y="5681131"/>
            <a:ext cx="727118" cy="859321"/>
          </a:xfrm>
          <a:prstGeom prst="rect">
            <a:avLst/>
          </a:prstGeom>
        </p:spPr>
      </p:pic>
    </p:spTree>
    <p:extLst>
      <p:ext uri="{BB962C8B-B14F-4D97-AF65-F5344CB8AC3E}">
        <p14:creationId xmlns:p14="http://schemas.microsoft.com/office/powerpoint/2010/main" val="3513537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BE384-FBC0-1778-1A81-2D3B10877605}"/>
              </a:ext>
            </a:extLst>
          </p:cNvPr>
          <p:cNvSpPr/>
          <p:nvPr/>
        </p:nvSpPr>
        <p:spPr>
          <a:xfrm>
            <a:off x="332255" y="248052"/>
            <a:ext cx="7151909" cy="84525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382" y="5669983"/>
            <a:ext cx="1114474" cy="1114474"/>
          </a:xfrm>
          <a:prstGeom prst="rect">
            <a:avLst/>
          </a:prstGeom>
        </p:spPr>
      </p:pic>
      <p:sp>
        <p:nvSpPr>
          <p:cNvPr id="5" name="TextBox 4">
            <a:extLst>
              <a:ext uri="{FF2B5EF4-FFF2-40B4-BE49-F238E27FC236}">
                <a16:creationId xmlns:a16="http://schemas.microsoft.com/office/drawing/2014/main" id="{816A015C-49EC-3B9B-16DB-6DA2D07F9272}"/>
              </a:ext>
            </a:extLst>
          </p:cNvPr>
          <p:cNvSpPr txBox="1"/>
          <p:nvPr/>
        </p:nvSpPr>
        <p:spPr>
          <a:xfrm>
            <a:off x="420320" y="378291"/>
            <a:ext cx="6975777"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Dhananjana R.A – 225507X</a:t>
            </a:r>
          </a:p>
        </p:txBody>
      </p:sp>
      <p:sp>
        <p:nvSpPr>
          <p:cNvPr id="3" name="TextBox 2">
            <a:extLst>
              <a:ext uri="{FF2B5EF4-FFF2-40B4-BE49-F238E27FC236}">
                <a16:creationId xmlns:a16="http://schemas.microsoft.com/office/drawing/2014/main" id="{A3C9438A-F187-6330-0B89-1B4663F600CF}"/>
              </a:ext>
            </a:extLst>
          </p:cNvPr>
          <p:cNvSpPr txBox="1"/>
          <p:nvPr/>
        </p:nvSpPr>
        <p:spPr>
          <a:xfrm>
            <a:off x="5121022" y="1463751"/>
            <a:ext cx="6448126" cy="3046988"/>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An active buzzer produces a continuous beep sound when a DC pulse is applied to it.</a:t>
            </a:r>
          </a:p>
          <a:p>
            <a:pPr marL="285750" indent="-285750" algn="just">
              <a:buFont typeface="Arial" panose="020B0604020202020204" pitchFamily="34" charset="0"/>
              <a:buChar char="•"/>
            </a:pPr>
            <a:endParaRPr lang="en-US" sz="2400" dirty="0">
              <a:solidFill>
                <a:schemeClr val="bg1"/>
              </a:solidFill>
              <a:latin typeface="Century Gothic" panose="020B0502020202020204" pitchFamily="34" charset="0"/>
            </a:endParaRPr>
          </a:p>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It is used to sound a Beep when user is pressing keypad buttons for Game Setup Functions and when a goal is scored.</a:t>
            </a:r>
          </a:p>
        </p:txBody>
      </p:sp>
      <p:pic>
        <p:nvPicPr>
          <p:cNvPr id="4" name="Content Placeholder 16">
            <a:extLst>
              <a:ext uri="{FF2B5EF4-FFF2-40B4-BE49-F238E27FC236}">
                <a16:creationId xmlns:a16="http://schemas.microsoft.com/office/drawing/2014/main" id="{2A45C394-0AC9-937A-286A-4C65E4808C7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3979805">
            <a:off x="4084312" y="5528677"/>
            <a:ext cx="1201388" cy="1131438"/>
          </a:xfrm>
          <a:prstGeom prst="rect">
            <a:avLst/>
          </a:prstGeom>
        </p:spPr>
      </p:pic>
      <p:pic>
        <p:nvPicPr>
          <p:cNvPr id="8" name="Picture 7" descr="A small electronic device with a screen&#10;&#10;Description automatically generated">
            <a:extLst>
              <a:ext uri="{FF2B5EF4-FFF2-40B4-BE49-F238E27FC236}">
                <a16:creationId xmlns:a16="http://schemas.microsoft.com/office/drawing/2014/main" id="{A393D6F9-F793-5349-F62F-1CBE1BA075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484668">
            <a:off x="533891" y="5598101"/>
            <a:ext cx="1230460" cy="1025383"/>
          </a:xfrm>
          <a:prstGeom prst="rect">
            <a:avLst/>
          </a:prstGeom>
        </p:spPr>
      </p:pic>
      <p:pic>
        <p:nvPicPr>
          <p:cNvPr id="9" name="Picture 8" descr="A black and blue electronic device&#10;&#10;Description automatically generated">
            <a:extLst>
              <a:ext uri="{FF2B5EF4-FFF2-40B4-BE49-F238E27FC236}">
                <a16:creationId xmlns:a16="http://schemas.microsoft.com/office/drawing/2014/main" id="{5C51A63E-5800-F226-600F-702A0A3A92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375834">
            <a:off x="2116231" y="5493991"/>
            <a:ext cx="1242670" cy="1242670"/>
          </a:xfrm>
          <a:prstGeom prst="rect">
            <a:avLst/>
          </a:prstGeom>
        </p:spPr>
      </p:pic>
      <p:pic>
        <p:nvPicPr>
          <p:cNvPr id="10" name="Picture 9" descr="A black round object with a hole&#10;&#10;Description automatically generated">
            <a:extLst>
              <a:ext uri="{FF2B5EF4-FFF2-40B4-BE49-F238E27FC236}">
                <a16:creationId xmlns:a16="http://schemas.microsoft.com/office/drawing/2014/main" id="{C7D6C03A-1304-7C5B-E95F-A0CD4E2434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7155400">
            <a:off x="1509287" y="1801771"/>
            <a:ext cx="2520625" cy="2978919"/>
          </a:xfrm>
          <a:prstGeom prst="rect">
            <a:avLst/>
          </a:prstGeom>
        </p:spPr>
      </p:pic>
    </p:spTree>
    <p:extLst>
      <p:ext uri="{BB962C8B-B14F-4D97-AF65-F5344CB8AC3E}">
        <p14:creationId xmlns:p14="http://schemas.microsoft.com/office/powerpoint/2010/main" val="2748320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BE384-FBC0-1778-1A81-2D3B10877605}"/>
              </a:ext>
            </a:extLst>
          </p:cNvPr>
          <p:cNvSpPr/>
          <p:nvPr/>
        </p:nvSpPr>
        <p:spPr>
          <a:xfrm>
            <a:off x="332255" y="248052"/>
            <a:ext cx="7151909" cy="84525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382" y="5669983"/>
            <a:ext cx="1114474" cy="1114474"/>
          </a:xfrm>
          <a:prstGeom prst="rect">
            <a:avLst/>
          </a:prstGeom>
        </p:spPr>
      </p:pic>
      <p:sp>
        <p:nvSpPr>
          <p:cNvPr id="5" name="TextBox 4">
            <a:extLst>
              <a:ext uri="{FF2B5EF4-FFF2-40B4-BE49-F238E27FC236}">
                <a16:creationId xmlns:a16="http://schemas.microsoft.com/office/drawing/2014/main" id="{816A015C-49EC-3B9B-16DB-6DA2D07F9272}"/>
              </a:ext>
            </a:extLst>
          </p:cNvPr>
          <p:cNvSpPr txBox="1"/>
          <p:nvPr/>
        </p:nvSpPr>
        <p:spPr>
          <a:xfrm>
            <a:off x="420320" y="378291"/>
            <a:ext cx="6975777"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Dhananjana R.A – 225507X</a:t>
            </a:r>
          </a:p>
        </p:txBody>
      </p:sp>
      <p:pic>
        <p:nvPicPr>
          <p:cNvPr id="4" name="Content Placeholder 16">
            <a:extLst>
              <a:ext uri="{FF2B5EF4-FFF2-40B4-BE49-F238E27FC236}">
                <a16:creationId xmlns:a16="http://schemas.microsoft.com/office/drawing/2014/main" id="{2A45C394-0AC9-937A-286A-4C65E4808C7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3979805">
            <a:off x="4156047" y="10436625"/>
            <a:ext cx="1201388" cy="1131438"/>
          </a:xfrm>
          <a:prstGeom prst="rect">
            <a:avLst/>
          </a:prstGeom>
        </p:spPr>
      </p:pic>
      <p:pic>
        <p:nvPicPr>
          <p:cNvPr id="8" name="Picture 7" descr="A small electronic device with a screen&#10;&#10;Description automatically generated">
            <a:extLst>
              <a:ext uri="{FF2B5EF4-FFF2-40B4-BE49-F238E27FC236}">
                <a16:creationId xmlns:a16="http://schemas.microsoft.com/office/drawing/2014/main" id="{A393D6F9-F793-5349-F62F-1CBE1BA075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484668">
            <a:off x="605626" y="10506049"/>
            <a:ext cx="1230460" cy="1025383"/>
          </a:xfrm>
          <a:prstGeom prst="rect">
            <a:avLst/>
          </a:prstGeom>
        </p:spPr>
      </p:pic>
      <p:pic>
        <p:nvPicPr>
          <p:cNvPr id="9" name="Picture 8" descr="A black and blue electronic device&#10;&#10;Description automatically generated">
            <a:extLst>
              <a:ext uri="{FF2B5EF4-FFF2-40B4-BE49-F238E27FC236}">
                <a16:creationId xmlns:a16="http://schemas.microsoft.com/office/drawing/2014/main" id="{5C51A63E-5800-F226-600F-702A0A3A92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375834">
            <a:off x="2187966" y="10401939"/>
            <a:ext cx="1242670" cy="1242670"/>
          </a:xfrm>
          <a:prstGeom prst="rect">
            <a:avLst/>
          </a:prstGeom>
        </p:spPr>
      </p:pic>
      <p:pic>
        <p:nvPicPr>
          <p:cNvPr id="10" name="Picture 9" descr="A black round object with a hole&#10;&#10;Description automatically generated">
            <a:extLst>
              <a:ext uri="{FF2B5EF4-FFF2-40B4-BE49-F238E27FC236}">
                <a16:creationId xmlns:a16="http://schemas.microsoft.com/office/drawing/2014/main" id="{C7D6C03A-1304-7C5B-E95F-A0CD4E2434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7155400">
            <a:off x="1581022" y="6709719"/>
            <a:ext cx="2520625" cy="2978919"/>
          </a:xfrm>
          <a:prstGeom prst="rect">
            <a:avLst/>
          </a:prstGeom>
        </p:spPr>
      </p:pic>
      <p:pic>
        <p:nvPicPr>
          <p:cNvPr id="11" name="Picture 10">
            <a:extLst>
              <a:ext uri="{FF2B5EF4-FFF2-40B4-BE49-F238E27FC236}">
                <a16:creationId xmlns:a16="http://schemas.microsoft.com/office/drawing/2014/main" id="{DE86BD91-1B92-E3A1-5BE4-DBE0EE10055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48680" y="1419084"/>
            <a:ext cx="9879702" cy="4952615"/>
          </a:xfrm>
          <a:prstGeom prst="rect">
            <a:avLst/>
          </a:prstGeom>
        </p:spPr>
      </p:pic>
    </p:spTree>
    <p:extLst>
      <p:ext uri="{BB962C8B-B14F-4D97-AF65-F5344CB8AC3E}">
        <p14:creationId xmlns:p14="http://schemas.microsoft.com/office/powerpoint/2010/main" val="4277233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BE384-FBC0-1778-1A81-2D3B10877605}"/>
              </a:ext>
            </a:extLst>
          </p:cNvPr>
          <p:cNvSpPr/>
          <p:nvPr/>
        </p:nvSpPr>
        <p:spPr>
          <a:xfrm>
            <a:off x="332255" y="248052"/>
            <a:ext cx="7151909" cy="84525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382" y="5570592"/>
            <a:ext cx="1114474" cy="1114474"/>
          </a:xfrm>
          <a:prstGeom prst="rect">
            <a:avLst/>
          </a:prstGeom>
        </p:spPr>
      </p:pic>
      <p:sp>
        <p:nvSpPr>
          <p:cNvPr id="5" name="TextBox 4">
            <a:extLst>
              <a:ext uri="{FF2B5EF4-FFF2-40B4-BE49-F238E27FC236}">
                <a16:creationId xmlns:a16="http://schemas.microsoft.com/office/drawing/2014/main" id="{816A015C-49EC-3B9B-16DB-6DA2D07F9272}"/>
              </a:ext>
            </a:extLst>
          </p:cNvPr>
          <p:cNvSpPr txBox="1"/>
          <p:nvPr/>
        </p:nvSpPr>
        <p:spPr>
          <a:xfrm>
            <a:off x="420320" y="378291"/>
            <a:ext cx="6975777"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Epasinghe S.K - 225511E  (Leader)</a:t>
            </a:r>
          </a:p>
        </p:txBody>
      </p:sp>
      <p:sp>
        <p:nvSpPr>
          <p:cNvPr id="2" name="TextBox 1">
            <a:extLst>
              <a:ext uri="{FF2B5EF4-FFF2-40B4-BE49-F238E27FC236}">
                <a16:creationId xmlns:a16="http://schemas.microsoft.com/office/drawing/2014/main" id="{B1BBB0AD-0001-FF5C-308C-46C92F7A4A73}"/>
              </a:ext>
            </a:extLst>
          </p:cNvPr>
          <p:cNvSpPr txBox="1"/>
          <p:nvPr/>
        </p:nvSpPr>
        <p:spPr>
          <a:xfrm>
            <a:off x="706381" y="1436963"/>
            <a:ext cx="10779238" cy="3416320"/>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Program Nema 17 stepper motor with A4988 stepper driver to control the paddle movement of Human player according to push button inputs.</a:t>
            </a:r>
          </a:p>
          <a:p>
            <a:pPr algn="just"/>
            <a:endParaRPr lang="en-US" sz="2400" dirty="0">
              <a:solidFill>
                <a:schemeClr val="bg1"/>
              </a:solidFill>
              <a:latin typeface="Century Gothic" panose="020B0502020202020204" pitchFamily="34" charset="0"/>
            </a:endParaRPr>
          </a:p>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Program relay module with Solenoid push-and-pull module to strike the ball according to the push button input for Human player.</a:t>
            </a:r>
          </a:p>
          <a:p>
            <a:pPr algn="just"/>
            <a:endParaRPr lang="en-US" sz="2400" dirty="0">
              <a:solidFill>
                <a:schemeClr val="bg1"/>
              </a:solidFill>
              <a:latin typeface="Century Gothic" panose="020B0502020202020204" pitchFamily="34" charset="0"/>
            </a:endParaRPr>
          </a:p>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Program 360 continuous Servo motor to lift the ball after a goal is scored.</a:t>
            </a:r>
          </a:p>
        </p:txBody>
      </p:sp>
      <p:pic>
        <p:nvPicPr>
          <p:cNvPr id="3" name="Picture 2" descr="A small metal device with wires&#10;&#10;Description automatically generated">
            <a:extLst>
              <a:ext uri="{FF2B5EF4-FFF2-40B4-BE49-F238E27FC236}">
                <a16:creationId xmlns:a16="http://schemas.microsoft.com/office/drawing/2014/main" id="{97E7B334-475E-592A-CC6C-ADF86573FE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381" y="5688387"/>
            <a:ext cx="1004284" cy="724498"/>
          </a:xfrm>
          <a:prstGeom prst="rect">
            <a:avLst/>
          </a:prstGeom>
        </p:spPr>
      </p:pic>
      <p:pic>
        <p:nvPicPr>
          <p:cNvPr id="4" name="Picture 3" descr="A close up of a blue electronic device&#10;&#10;Description automatically generated">
            <a:extLst>
              <a:ext uri="{FF2B5EF4-FFF2-40B4-BE49-F238E27FC236}">
                <a16:creationId xmlns:a16="http://schemas.microsoft.com/office/drawing/2014/main" id="{E8C4B68B-7B00-56EA-537F-EBF0A6D241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3517" y="5698382"/>
            <a:ext cx="1153109" cy="714503"/>
          </a:xfrm>
          <a:prstGeom prst="rect">
            <a:avLst/>
          </a:prstGeom>
        </p:spPr>
      </p:pic>
      <p:pic>
        <p:nvPicPr>
          <p:cNvPr id="8" name="Picture 7" descr="A blue and black electronic device&#10;&#10;Description automatically generated">
            <a:extLst>
              <a:ext uri="{FF2B5EF4-FFF2-40B4-BE49-F238E27FC236}">
                <a16:creationId xmlns:a16="http://schemas.microsoft.com/office/drawing/2014/main" id="{12160194-AAF0-3DD3-E466-C68BDE8FF2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6871" y="5548321"/>
            <a:ext cx="1153109" cy="1153109"/>
          </a:xfrm>
          <a:prstGeom prst="rect">
            <a:avLst/>
          </a:prstGeom>
        </p:spPr>
      </p:pic>
      <p:pic>
        <p:nvPicPr>
          <p:cNvPr id="9" name="Picture 8" descr="A small metal device with red and black wires&#10;&#10;Description automatically generated">
            <a:extLst>
              <a:ext uri="{FF2B5EF4-FFF2-40B4-BE49-F238E27FC236}">
                <a16:creationId xmlns:a16="http://schemas.microsoft.com/office/drawing/2014/main" id="{D0F055A6-AB48-0F0E-C379-E6571FABE2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2307" y="5587548"/>
            <a:ext cx="1759694" cy="1320533"/>
          </a:xfrm>
          <a:prstGeom prst="rect">
            <a:avLst/>
          </a:prstGeom>
        </p:spPr>
      </p:pic>
      <p:pic>
        <p:nvPicPr>
          <p:cNvPr id="10" name="Picture 9" descr="A blue plastic device with a white propeller&#10;&#10;Description automatically generated">
            <a:extLst>
              <a:ext uri="{FF2B5EF4-FFF2-40B4-BE49-F238E27FC236}">
                <a16:creationId xmlns:a16="http://schemas.microsoft.com/office/drawing/2014/main" id="{0F8615E6-C9AF-C654-85C2-15EF59CD22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9380" y="5519500"/>
            <a:ext cx="1281929" cy="960209"/>
          </a:xfrm>
          <a:prstGeom prst="rect">
            <a:avLst/>
          </a:prstGeom>
        </p:spPr>
      </p:pic>
      <p:pic>
        <p:nvPicPr>
          <p:cNvPr id="11" name="Picture 10" descr="A red and white electronic device&#10;&#10;Description automatically generated">
            <a:extLst>
              <a:ext uri="{FF2B5EF4-FFF2-40B4-BE49-F238E27FC236}">
                <a16:creationId xmlns:a16="http://schemas.microsoft.com/office/drawing/2014/main" id="{BD6887F6-A529-B59A-1849-8A899499BB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02030" y="5615165"/>
            <a:ext cx="1032677" cy="1032677"/>
          </a:xfrm>
          <a:prstGeom prst="rect">
            <a:avLst/>
          </a:prstGeom>
        </p:spPr>
      </p:pic>
    </p:spTree>
    <p:extLst>
      <p:ext uri="{BB962C8B-B14F-4D97-AF65-F5344CB8AC3E}">
        <p14:creationId xmlns:p14="http://schemas.microsoft.com/office/powerpoint/2010/main" val="993319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B0839014-663A-84F2-2445-8616ECF9E363}"/>
              </a:ext>
            </a:extLst>
          </p:cNvPr>
          <p:cNvSpPr/>
          <p:nvPr/>
        </p:nvSpPr>
        <p:spPr>
          <a:xfrm rot="5400000">
            <a:off x="3933767" y="-16044953"/>
            <a:ext cx="10076269" cy="9692588"/>
          </a:xfrm>
          <a:custGeom>
            <a:avLst/>
            <a:gdLst>
              <a:gd name="connsiteX0" fmla="*/ 7200065 w 10076269"/>
              <a:gd name="connsiteY0" fmla="*/ 2394065 h 8556373"/>
              <a:gd name="connsiteX1" fmla="*/ 7798582 w 10076269"/>
              <a:gd name="connsiteY1" fmla="*/ 1197033 h 8556373"/>
              <a:gd name="connsiteX2" fmla="*/ 9477753 w 10076269"/>
              <a:gd name="connsiteY2" fmla="*/ 1197033 h 8556373"/>
              <a:gd name="connsiteX3" fmla="*/ 10076269 w 10076269"/>
              <a:gd name="connsiteY3" fmla="*/ 2394065 h 8556373"/>
              <a:gd name="connsiteX4" fmla="*/ 9477753 w 10076269"/>
              <a:gd name="connsiteY4" fmla="*/ 3591097 h 8556373"/>
              <a:gd name="connsiteX5" fmla="*/ 7798582 w 10076269"/>
              <a:gd name="connsiteY5" fmla="*/ 3591097 h 8556373"/>
              <a:gd name="connsiteX6" fmla="*/ 7200065 w 10076269"/>
              <a:gd name="connsiteY6" fmla="*/ 4876703 h 8556373"/>
              <a:gd name="connsiteX7" fmla="*/ 7798582 w 10076269"/>
              <a:gd name="connsiteY7" fmla="*/ 3679671 h 8556373"/>
              <a:gd name="connsiteX8" fmla="*/ 9477753 w 10076269"/>
              <a:gd name="connsiteY8" fmla="*/ 3679671 h 8556373"/>
              <a:gd name="connsiteX9" fmla="*/ 10076269 w 10076269"/>
              <a:gd name="connsiteY9" fmla="*/ 4876703 h 8556373"/>
              <a:gd name="connsiteX10" fmla="*/ 9477753 w 10076269"/>
              <a:gd name="connsiteY10" fmla="*/ 6073735 h 8556373"/>
              <a:gd name="connsiteX11" fmla="*/ 7798582 w 10076269"/>
              <a:gd name="connsiteY11" fmla="*/ 6073735 h 8556373"/>
              <a:gd name="connsiteX12" fmla="*/ 7193124 w 10076269"/>
              <a:gd name="connsiteY12" fmla="*/ 7359341 h 8556373"/>
              <a:gd name="connsiteX13" fmla="*/ 7791641 w 10076269"/>
              <a:gd name="connsiteY13" fmla="*/ 6162309 h 8556373"/>
              <a:gd name="connsiteX14" fmla="*/ 9470812 w 10076269"/>
              <a:gd name="connsiteY14" fmla="*/ 6162309 h 8556373"/>
              <a:gd name="connsiteX15" fmla="*/ 10069328 w 10076269"/>
              <a:gd name="connsiteY15" fmla="*/ 7359341 h 8556373"/>
              <a:gd name="connsiteX16" fmla="*/ 9470812 w 10076269"/>
              <a:gd name="connsiteY16" fmla="*/ 8556373 h 8556373"/>
              <a:gd name="connsiteX17" fmla="*/ 7791641 w 10076269"/>
              <a:gd name="connsiteY17" fmla="*/ 8556373 h 8556373"/>
              <a:gd name="connsiteX18" fmla="*/ 4786731 w 10076269"/>
              <a:gd name="connsiteY18" fmla="*/ 1197032 h 8556373"/>
              <a:gd name="connsiteX19" fmla="*/ 5385247 w 10076269"/>
              <a:gd name="connsiteY19" fmla="*/ 0 h 8556373"/>
              <a:gd name="connsiteX20" fmla="*/ 7064418 w 10076269"/>
              <a:gd name="connsiteY20" fmla="*/ 0 h 8556373"/>
              <a:gd name="connsiteX21" fmla="*/ 7662934 w 10076269"/>
              <a:gd name="connsiteY21" fmla="*/ 1197032 h 8556373"/>
              <a:gd name="connsiteX22" fmla="*/ 7064418 w 10076269"/>
              <a:gd name="connsiteY22" fmla="*/ 2394064 h 8556373"/>
              <a:gd name="connsiteX23" fmla="*/ 5385247 w 10076269"/>
              <a:gd name="connsiteY23" fmla="*/ 2394064 h 8556373"/>
              <a:gd name="connsiteX24" fmla="*/ 4786731 w 10076269"/>
              <a:gd name="connsiteY24" fmla="*/ 3679670 h 8556373"/>
              <a:gd name="connsiteX25" fmla="*/ 5385247 w 10076269"/>
              <a:gd name="connsiteY25" fmla="*/ 2482638 h 8556373"/>
              <a:gd name="connsiteX26" fmla="*/ 7064418 w 10076269"/>
              <a:gd name="connsiteY26" fmla="*/ 2482638 h 8556373"/>
              <a:gd name="connsiteX27" fmla="*/ 7662934 w 10076269"/>
              <a:gd name="connsiteY27" fmla="*/ 3679670 h 8556373"/>
              <a:gd name="connsiteX28" fmla="*/ 7064418 w 10076269"/>
              <a:gd name="connsiteY28" fmla="*/ 4876702 h 8556373"/>
              <a:gd name="connsiteX29" fmla="*/ 5385247 w 10076269"/>
              <a:gd name="connsiteY29" fmla="*/ 4876702 h 8556373"/>
              <a:gd name="connsiteX30" fmla="*/ 4779790 w 10076269"/>
              <a:gd name="connsiteY30" fmla="*/ 6162308 h 8556373"/>
              <a:gd name="connsiteX31" fmla="*/ 5378306 w 10076269"/>
              <a:gd name="connsiteY31" fmla="*/ 4965276 h 8556373"/>
              <a:gd name="connsiteX32" fmla="*/ 7057477 w 10076269"/>
              <a:gd name="connsiteY32" fmla="*/ 4965276 h 8556373"/>
              <a:gd name="connsiteX33" fmla="*/ 7655993 w 10076269"/>
              <a:gd name="connsiteY33" fmla="*/ 6162308 h 8556373"/>
              <a:gd name="connsiteX34" fmla="*/ 7057477 w 10076269"/>
              <a:gd name="connsiteY34" fmla="*/ 7359340 h 8556373"/>
              <a:gd name="connsiteX35" fmla="*/ 5378306 w 10076269"/>
              <a:gd name="connsiteY35" fmla="*/ 7359340 h 8556373"/>
              <a:gd name="connsiteX36" fmla="*/ 2389895 w 10076269"/>
              <a:gd name="connsiteY36" fmla="*/ 2394065 h 8556373"/>
              <a:gd name="connsiteX37" fmla="*/ 2988412 w 10076269"/>
              <a:gd name="connsiteY37" fmla="*/ 1197033 h 8556373"/>
              <a:gd name="connsiteX38" fmla="*/ 4667583 w 10076269"/>
              <a:gd name="connsiteY38" fmla="*/ 1197033 h 8556373"/>
              <a:gd name="connsiteX39" fmla="*/ 5266098 w 10076269"/>
              <a:gd name="connsiteY39" fmla="*/ 2394065 h 8556373"/>
              <a:gd name="connsiteX40" fmla="*/ 4667583 w 10076269"/>
              <a:gd name="connsiteY40" fmla="*/ 3591097 h 8556373"/>
              <a:gd name="connsiteX41" fmla="*/ 2988412 w 10076269"/>
              <a:gd name="connsiteY41" fmla="*/ 3591097 h 8556373"/>
              <a:gd name="connsiteX42" fmla="*/ 2389895 w 10076269"/>
              <a:gd name="connsiteY42" fmla="*/ 4876703 h 8556373"/>
              <a:gd name="connsiteX43" fmla="*/ 2988412 w 10076269"/>
              <a:gd name="connsiteY43" fmla="*/ 3679671 h 8556373"/>
              <a:gd name="connsiteX44" fmla="*/ 4667583 w 10076269"/>
              <a:gd name="connsiteY44" fmla="*/ 3679671 h 8556373"/>
              <a:gd name="connsiteX45" fmla="*/ 5266098 w 10076269"/>
              <a:gd name="connsiteY45" fmla="*/ 4876703 h 8556373"/>
              <a:gd name="connsiteX46" fmla="*/ 4667583 w 10076269"/>
              <a:gd name="connsiteY46" fmla="*/ 6073735 h 8556373"/>
              <a:gd name="connsiteX47" fmla="*/ 2988412 w 10076269"/>
              <a:gd name="connsiteY47" fmla="*/ 6073735 h 8556373"/>
              <a:gd name="connsiteX48" fmla="*/ 2382954 w 10076269"/>
              <a:gd name="connsiteY48" fmla="*/ 7359341 h 8556373"/>
              <a:gd name="connsiteX49" fmla="*/ 2981471 w 10076269"/>
              <a:gd name="connsiteY49" fmla="*/ 6162309 h 8556373"/>
              <a:gd name="connsiteX50" fmla="*/ 4660641 w 10076269"/>
              <a:gd name="connsiteY50" fmla="*/ 6162309 h 8556373"/>
              <a:gd name="connsiteX51" fmla="*/ 5259157 w 10076269"/>
              <a:gd name="connsiteY51" fmla="*/ 7359341 h 8556373"/>
              <a:gd name="connsiteX52" fmla="*/ 4660641 w 10076269"/>
              <a:gd name="connsiteY52" fmla="*/ 8556373 h 8556373"/>
              <a:gd name="connsiteX53" fmla="*/ 2981471 w 10076269"/>
              <a:gd name="connsiteY53" fmla="*/ 8556373 h 8556373"/>
              <a:gd name="connsiteX54" fmla="*/ 6941 w 10076269"/>
              <a:gd name="connsiteY54" fmla="*/ 1197032 h 8556373"/>
              <a:gd name="connsiteX55" fmla="*/ 605458 w 10076269"/>
              <a:gd name="connsiteY55" fmla="*/ 0 h 8556373"/>
              <a:gd name="connsiteX56" fmla="*/ 2284629 w 10076269"/>
              <a:gd name="connsiteY56" fmla="*/ 0 h 8556373"/>
              <a:gd name="connsiteX57" fmla="*/ 2883145 w 10076269"/>
              <a:gd name="connsiteY57" fmla="*/ 1197032 h 8556373"/>
              <a:gd name="connsiteX58" fmla="*/ 2284629 w 10076269"/>
              <a:gd name="connsiteY58" fmla="*/ 2394064 h 8556373"/>
              <a:gd name="connsiteX59" fmla="*/ 605458 w 10076269"/>
              <a:gd name="connsiteY59" fmla="*/ 2394064 h 8556373"/>
              <a:gd name="connsiteX60" fmla="*/ 6941 w 10076269"/>
              <a:gd name="connsiteY60" fmla="*/ 3679670 h 8556373"/>
              <a:gd name="connsiteX61" fmla="*/ 605458 w 10076269"/>
              <a:gd name="connsiteY61" fmla="*/ 2482638 h 8556373"/>
              <a:gd name="connsiteX62" fmla="*/ 2284629 w 10076269"/>
              <a:gd name="connsiteY62" fmla="*/ 2482638 h 8556373"/>
              <a:gd name="connsiteX63" fmla="*/ 2883145 w 10076269"/>
              <a:gd name="connsiteY63" fmla="*/ 3679670 h 8556373"/>
              <a:gd name="connsiteX64" fmla="*/ 2284629 w 10076269"/>
              <a:gd name="connsiteY64" fmla="*/ 4876702 h 8556373"/>
              <a:gd name="connsiteX65" fmla="*/ 605458 w 10076269"/>
              <a:gd name="connsiteY65" fmla="*/ 4876702 h 8556373"/>
              <a:gd name="connsiteX66" fmla="*/ 0 w 10076269"/>
              <a:gd name="connsiteY66" fmla="*/ 6162308 h 8556373"/>
              <a:gd name="connsiteX67" fmla="*/ 598517 w 10076269"/>
              <a:gd name="connsiteY67" fmla="*/ 4965276 h 8556373"/>
              <a:gd name="connsiteX68" fmla="*/ 2277688 w 10076269"/>
              <a:gd name="connsiteY68" fmla="*/ 4965276 h 8556373"/>
              <a:gd name="connsiteX69" fmla="*/ 2876204 w 10076269"/>
              <a:gd name="connsiteY69" fmla="*/ 6162308 h 8556373"/>
              <a:gd name="connsiteX70" fmla="*/ 2277688 w 10076269"/>
              <a:gd name="connsiteY70" fmla="*/ 7359340 h 8556373"/>
              <a:gd name="connsiteX71" fmla="*/ 598517 w 10076269"/>
              <a:gd name="connsiteY71" fmla="*/ 7359340 h 8556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076269" h="8556373">
                <a:moveTo>
                  <a:pt x="7200065" y="2394065"/>
                </a:moveTo>
                <a:lnTo>
                  <a:pt x="7798582" y="1197033"/>
                </a:lnTo>
                <a:lnTo>
                  <a:pt x="9477753" y="1197033"/>
                </a:lnTo>
                <a:lnTo>
                  <a:pt x="10076269" y="2394065"/>
                </a:lnTo>
                <a:lnTo>
                  <a:pt x="9477753" y="3591097"/>
                </a:lnTo>
                <a:lnTo>
                  <a:pt x="7798582" y="3591097"/>
                </a:lnTo>
                <a:close/>
                <a:moveTo>
                  <a:pt x="7200065" y="4876703"/>
                </a:moveTo>
                <a:lnTo>
                  <a:pt x="7798582" y="3679671"/>
                </a:lnTo>
                <a:lnTo>
                  <a:pt x="9477753" y="3679671"/>
                </a:lnTo>
                <a:lnTo>
                  <a:pt x="10076269" y="4876703"/>
                </a:lnTo>
                <a:lnTo>
                  <a:pt x="9477753" y="6073735"/>
                </a:lnTo>
                <a:lnTo>
                  <a:pt x="7798582" y="6073735"/>
                </a:lnTo>
                <a:close/>
                <a:moveTo>
                  <a:pt x="7193124" y="7359341"/>
                </a:moveTo>
                <a:lnTo>
                  <a:pt x="7791641" y="6162309"/>
                </a:lnTo>
                <a:lnTo>
                  <a:pt x="9470812" y="6162309"/>
                </a:lnTo>
                <a:lnTo>
                  <a:pt x="10069328" y="7359341"/>
                </a:lnTo>
                <a:lnTo>
                  <a:pt x="9470812" y="8556373"/>
                </a:lnTo>
                <a:lnTo>
                  <a:pt x="7791641" y="8556373"/>
                </a:lnTo>
                <a:close/>
                <a:moveTo>
                  <a:pt x="4786731" y="1197032"/>
                </a:moveTo>
                <a:lnTo>
                  <a:pt x="5385247" y="0"/>
                </a:lnTo>
                <a:lnTo>
                  <a:pt x="7064418" y="0"/>
                </a:lnTo>
                <a:lnTo>
                  <a:pt x="7662934" y="1197032"/>
                </a:lnTo>
                <a:lnTo>
                  <a:pt x="7064418" y="2394064"/>
                </a:lnTo>
                <a:lnTo>
                  <a:pt x="5385247" y="2394064"/>
                </a:lnTo>
                <a:close/>
                <a:moveTo>
                  <a:pt x="4786731" y="3679670"/>
                </a:moveTo>
                <a:lnTo>
                  <a:pt x="5385247" y="2482638"/>
                </a:lnTo>
                <a:lnTo>
                  <a:pt x="7064418" y="2482638"/>
                </a:lnTo>
                <a:lnTo>
                  <a:pt x="7662934" y="3679670"/>
                </a:lnTo>
                <a:lnTo>
                  <a:pt x="7064418" y="4876702"/>
                </a:lnTo>
                <a:lnTo>
                  <a:pt x="5385247" y="4876702"/>
                </a:lnTo>
                <a:close/>
                <a:moveTo>
                  <a:pt x="4779790" y="6162308"/>
                </a:moveTo>
                <a:lnTo>
                  <a:pt x="5378306" y="4965276"/>
                </a:lnTo>
                <a:lnTo>
                  <a:pt x="7057477" y="4965276"/>
                </a:lnTo>
                <a:lnTo>
                  <a:pt x="7655993" y="6162308"/>
                </a:lnTo>
                <a:lnTo>
                  <a:pt x="7057477" y="7359340"/>
                </a:lnTo>
                <a:lnTo>
                  <a:pt x="5378306" y="7359340"/>
                </a:lnTo>
                <a:close/>
                <a:moveTo>
                  <a:pt x="2389895" y="2394065"/>
                </a:moveTo>
                <a:lnTo>
                  <a:pt x="2988412" y="1197033"/>
                </a:lnTo>
                <a:lnTo>
                  <a:pt x="4667583" y="1197033"/>
                </a:lnTo>
                <a:lnTo>
                  <a:pt x="5266098" y="2394065"/>
                </a:lnTo>
                <a:lnTo>
                  <a:pt x="4667583" y="3591097"/>
                </a:lnTo>
                <a:lnTo>
                  <a:pt x="2988412" y="3591097"/>
                </a:lnTo>
                <a:close/>
                <a:moveTo>
                  <a:pt x="2389895" y="4876703"/>
                </a:moveTo>
                <a:lnTo>
                  <a:pt x="2988412" y="3679671"/>
                </a:lnTo>
                <a:lnTo>
                  <a:pt x="4667583" y="3679671"/>
                </a:lnTo>
                <a:lnTo>
                  <a:pt x="5266098" y="4876703"/>
                </a:lnTo>
                <a:lnTo>
                  <a:pt x="4667583" y="6073735"/>
                </a:lnTo>
                <a:lnTo>
                  <a:pt x="2988412" y="6073735"/>
                </a:lnTo>
                <a:close/>
                <a:moveTo>
                  <a:pt x="2382954" y="7359341"/>
                </a:moveTo>
                <a:lnTo>
                  <a:pt x="2981471" y="6162309"/>
                </a:lnTo>
                <a:lnTo>
                  <a:pt x="4660641" y="6162309"/>
                </a:lnTo>
                <a:lnTo>
                  <a:pt x="5259157" y="7359341"/>
                </a:lnTo>
                <a:lnTo>
                  <a:pt x="4660641" y="8556373"/>
                </a:lnTo>
                <a:lnTo>
                  <a:pt x="2981471" y="8556373"/>
                </a:lnTo>
                <a:close/>
                <a:moveTo>
                  <a:pt x="6941" y="1197032"/>
                </a:moveTo>
                <a:lnTo>
                  <a:pt x="605458" y="0"/>
                </a:lnTo>
                <a:lnTo>
                  <a:pt x="2284629" y="0"/>
                </a:lnTo>
                <a:lnTo>
                  <a:pt x="2883145" y="1197032"/>
                </a:lnTo>
                <a:lnTo>
                  <a:pt x="2284629" y="2394064"/>
                </a:lnTo>
                <a:lnTo>
                  <a:pt x="605458" y="2394064"/>
                </a:lnTo>
                <a:close/>
                <a:moveTo>
                  <a:pt x="6941" y="3679670"/>
                </a:moveTo>
                <a:lnTo>
                  <a:pt x="605458" y="2482638"/>
                </a:lnTo>
                <a:lnTo>
                  <a:pt x="2284629" y="2482638"/>
                </a:lnTo>
                <a:lnTo>
                  <a:pt x="2883145" y="3679670"/>
                </a:lnTo>
                <a:lnTo>
                  <a:pt x="2284629" y="4876702"/>
                </a:lnTo>
                <a:lnTo>
                  <a:pt x="605458" y="4876702"/>
                </a:lnTo>
                <a:close/>
                <a:moveTo>
                  <a:pt x="0" y="6162308"/>
                </a:moveTo>
                <a:lnTo>
                  <a:pt x="598517" y="4965276"/>
                </a:lnTo>
                <a:lnTo>
                  <a:pt x="2277688" y="4965276"/>
                </a:lnTo>
                <a:lnTo>
                  <a:pt x="2876204" y="6162308"/>
                </a:lnTo>
                <a:lnTo>
                  <a:pt x="2277688" y="7359340"/>
                </a:lnTo>
                <a:lnTo>
                  <a:pt x="598517" y="7359340"/>
                </a:lnTo>
                <a:close/>
              </a:path>
            </a:pathLst>
          </a:custGeom>
          <a:blipFill dpi="0" rotWithShape="0">
            <a:blip r:embed="rId3"/>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DAEDA453-AD7F-9F2E-8A67-5C3779AF0559}"/>
              </a:ext>
            </a:extLst>
          </p:cNvPr>
          <p:cNvSpPr/>
          <p:nvPr/>
        </p:nvSpPr>
        <p:spPr>
          <a:xfrm rot="5400000">
            <a:off x="6213145" y="-7914596"/>
            <a:ext cx="7177585" cy="8651607"/>
          </a:xfrm>
          <a:custGeom>
            <a:avLst/>
            <a:gdLst>
              <a:gd name="connsiteX0" fmla="*/ 4414265 w 7177585"/>
              <a:gd name="connsiteY0" fmla="*/ 1388226 h 8651607"/>
              <a:gd name="connsiteX1" fmla="*/ 5105095 w 7177585"/>
              <a:gd name="connsiteY1" fmla="*/ 0 h 8651607"/>
              <a:gd name="connsiteX2" fmla="*/ 6486755 w 7177585"/>
              <a:gd name="connsiteY2" fmla="*/ 0 h 8651607"/>
              <a:gd name="connsiteX3" fmla="*/ 7177585 w 7177585"/>
              <a:gd name="connsiteY3" fmla="*/ 1388227 h 8651607"/>
              <a:gd name="connsiteX4" fmla="*/ 6486755 w 7177585"/>
              <a:gd name="connsiteY4" fmla="*/ 2776450 h 8651607"/>
              <a:gd name="connsiteX5" fmla="*/ 5105095 w 7177585"/>
              <a:gd name="connsiteY5" fmla="*/ 2776450 h 8651607"/>
              <a:gd name="connsiteX6" fmla="*/ 4414265 w 7177585"/>
              <a:gd name="connsiteY6" fmla="*/ 4280570 h 8651607"/>
              <a:gd name="connsiteX7" fmla="*/ 5105095 w 7177585"/>
              <a:gd name="connsiteY7" fmla="*/ 2892344 h 8651607"/>
              <a:gd name="connsiteX8" fmla="*/ 6486755 w 7177585"/>
              <a:gd name="connsiteY8" fmla="*/ 2892344 h 8651607"/>
              <a:gd name="connsiteX9" fmla="*/ 7177585 w 7177585"/>
              <a:gd name="connsiteY9" fmla="*/ 4280571 h 8651607"/>
              <a:gd name="connsiteX10" fmla="*/ 6486755 w 7177585"/>
              <a:gd name="connsiteY10" fmla="*/ 5668794 h 8651607"/>
              <a:gd name="connsiteX11" fmla="*/ 5105095 w 7177585"/>
              <a:gd name="connsiteY11" fmla="*/ 5668794 h 8651607"/>
              <a:gd name="connsiteX12" fmla="*/ 4414265 w 7177585"/>
              <a:gd name="connsiteY12" fmla="*/ 7205437 h 8651607"/>
              <a:gd name="connsiteX13" fmla="*/ 5105095 w 7177585"/>
              <a:gd name="connsiteY13" fmla="*/ 5817211 h 8651607"/>
              <a:gd name="connsiteX14" fmla="*/ 6486755 w 7177585"/>
              <a:gd name="connsiteY14" fmla="*/ 5817211 h 8651607"/>
              <a:gd name="connsiteX15" fmla="*/ 7177585 w 7177585"/>
              <a:gd name="connsiteY15" fmla="*/ 7205437 h 8651607"/>
              <a:gd name="connsiteX16" fmla="*/ 6486755 w 7177585"/>
              <a:gd name="connsiteY16" fmla="*/ 8593662 h 8651607"/>
              <a:gd name="connsiteX17" fmla="*/ 5105095 w 7177585"/>
              <a:gd name="connsiteY17" fmla="*/ 8593662 h 8651607"/>
              <a:gd name="connsiteX18" fmla="*/ 2197333 w 7177585"/>
              <a:gd name="connsiteY18" fmla="*/ 2866920 h 8651607"/>
              <a:gd name="connsiteX19" fmla="*/ 2888163 w 7177585"/>
              <a:gd name="connsiteY19" fmla="*/ 1478694 h 8651607"/>
              <a:gd name="connsiteX20" fmla="*/ 4269823 w 7177585"/>
              <a:gd name="connsiteY20" fmla="*/ 1478694 h 8651607"/>
              <a:gd name="connsiteX21" fmla="*/ 4960653 w 7177585"/>
              <a:gd name="connsiteY21" fmla="*/ 2866920 h 8651607"/>
              <a:gd name="connsiteX22" fmla="*/ 4269823 w 7177585"/>
              <a:gd name="connsiteY22" fmla="*/ 4255146 h 8651607"/>
              <a:gd name="connsiteX23" fmla="*/ 2888163 w 7177585"/>
              <a:gd name="connsiteY23" fmla="*/ 4255146 h 8651607"/>
              <a:gd name="connsiteX24" fmla="*/ 2197333 w 7177585"/>
              <a:gd name="connsiteY24" fmla="*/ 5759264 h 8651607"/>
              <a:gd name="connsiteX25" fmla="*/ 2888163 w 7177585"/>
              <a:gd name="connsiteY25" fmla="*/ 4371038 h 8651607"/>
              <a:gd name="connsiteX26" fmla="*/ 4269823 w 7177585"/>
              <a:gd name="connsiteY26" fmla="*/ 4371038 h 8651607"/>
              <a:gd name="connsiteX27" fmla="*/ 4960653 w 7177585"/>
              <a:gd name="connsiteY27" fmla="*/ 5759264 h 8651607"/>
              <a:gd name="connsiteX28" fmla="*/ 4269823 w 7177585"/>
              <a:gd name="connsiteY28" fmla="*/ 7147490 h 8651607"/>
              <a:gd name="connsiteX29" fmla="*/ 2888163 w 7177585"/>
              <a:gd name="connsiteY29" fmla="*/ 7147490 h 8651607"/>
              <a:gd name="connsiteX30" fmla="*/ 1 w 7177585"/>
              <a:gd name="connsiteY30" fmla="*/ 4371036 h 8651607"/>
              <a:gd name="connsiteX31" fmla="*/ 690831 w 7177585"/>
              <a:gd name="connsiteY31" fmla="*/ 2982810 h 8651607"/>
              <a:gd name="connsiteX32" fmla="*/ 2072491 w 7177585"/>
              <a:gd name="connsiteY32" fmla="*/ 2982810 h 8651607"/>
              <a:gd name="connsiteX33" fmla="*/ 2763321 w 7177585"/>
              <a:gd name="connsiteY33" fmla="*/ 4371036 h 8651607"/>
              <a:gd name="connsiteX34" fmla="*/ 2072491 w 7177585"/>
              <a:gd name="connsiteY34" fmla="*/ 5759262 h 8651607"/>
              <a:gd name="connsiteX35" fmla="*/ 690831 w 7177585"/>
              <a:gd name="connsiteY35" fmla="*/ 5759262 h 8651607"/>
              <a:gd name="connsiteX36" fmla="*/ 0 w 7177585"/>
              <a:gd name="connsiteY36" fmla="*/ 1478692 h 8651607"/>
              <a:gd name="connsiteX37" fmla="*/ 690829 w 7177585"/>
              <a:gd name="connsiteY37" fmla="*/ 90466 h 8651607"/>
              <a:gd name="connsiteX38" fmla="*/ 2072489 w 7177585"/>
              <a:gd name="connsiteY38" fmla="*/ 90466 h 8651607"/>
              <a:gd name="connsiteX39" fmla="*/ 2763319 w 7177585"/>
              <a:gd name="connsiteY39" fmla="*/ 1478692 h 8651607"/>
              <a:gd name="connsiteX40" fmla="*/ 2072489 w 7177585"/>
              <a:gd name="connsiteY40" fmla="*/ 2866918 h 8651607"/>
              <a:gd name="connsiteX41" fmla="*/ 690829 w 7177585"/>
              <a:gd name="connsiteY41" fmla="*/ 2866918 h 8651607"/>
              <a:gd name="connsiteX42" fmla="*/ 0 w 7177585"/>
              <a:gd name="connsiteY42" fmla="*/ 7263382 h 8651607"/>
              <a:gd name="connsiteX43" fmla="*/ 690829 w 7177585"/>
              <a:gd name="connsiteY43" fmla="*/ 5875156 h 8651607"/>
              <a:gd name="connsiteX44" fmla="*/ 2072489 w 7177585"/>
              <a:gd name="connsiteY44" fmla="*/ 5875156 h 8651607"/>
              <a:gd name="connsiteX45" fmla="*/ 2763319 w 7177585"/>
              <a:gd name="connsiteY45" fmla="*/ 7263382 h 8651607"/>
              <a:gd name="connsiteX46" fmla="*/ 2072489 w 7177585"/>
              <a:gd name="connsiteY46" fmla="*/ 8651607 h 8651607"/>
              <a:gd name="connsiteX47" fmla="*/ 690829 w 7177585"/>
              <a:gd name="connsiteY47" fmla="*/ 8651607 h 865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177585" h="8651607">
                <a:moveTo>
                  <a:pt x="4414265" y="1388226"/>
                </a:moveTo>
                <a:lnTo>
                  <a:pt x="5105095" y="0"/>
                </a:lnTo>
                <a:lnTo>
                  <a:pt x="6486755" y="0"/>
                </a:lnTo>
                <a:lnTo>
                  <a:pt x="7177585" y="1388227"/>
                </a:lnTo>
                <a:lnTo>
                  <a:pt x="6486755" y="2776450"/>
                </a:lnTo>
                <a:lnTo>
                  <a:pt x="5105095" y="2776450"/>
                </a:lnTo>
                <a:close/>
                <a:moveTo>
                  <a:pt x="4414265" y="4280570"/>
                </a:moveTo>
                <a:lnTo>
                  <a:pt x="5105095" y="2892344"/>
                </a:lnTo>
                <a:lnTo>
                  <a:pt x="6486755" y="2892344"/>
                </a:lnTo>
                <a:lnTo>
                  <a:pt x="7177585" y="4280571"/>
                </a:lnTo>
                <a:lnTo>
                  <a:pt x="6486755" y="5668794"/>
                </a:lnTo>
                <a:lnTo>
                  <a:pt x="5105095" y="5668794"/>
                </a:lnTo>
                <a:close/>
                <a:moveTo>
                  <a:pt x="4414265" y="7205437"/>
                </a:moveTo>
                <a:lnTo>
                  <a:pt x="5105095" y="5817211"/>
                </a:lnTo>
                <a:lnTo>
                  <a:pt x="6486755" y="5817211"/>
                </a:lnTo>
                <a:lnTo>
                  <a:pt x="7177585" y="7205437"/>
                </a:lnTo>
                <a:lnTo>
                  <a:pt x="6486755" y="8593662"/>
                </a:lnTo>
                <a:lnTo>
                  <a:pt x="5105095" y="8593662"/>
                </a:lnTo>
                <a:close/>
                <a:moveTo>
                  <a:pt x="2197333" y="2866920"/>
                </a:moveTo>
                <a:lnTo>
                  <a:pt x="2888163" y="1478694"/>
                </a:lnTo>
                <a:lnTo>
                  <a:pt x="4269823" y="1478694"/>
                </a:lnTo>
                <a:lnTo>
                  <a:pt x="4960653" y="2866920"/>
                </a:lnTo>
                <a:lnTo>
                  <a:pt x="4269823" y="4255146"/>
                </a:lnTo>
                <a:lnTo>
                  <a:pt x="2888163" y="4255146"/>
                </a:lnTo>
                <a:close/>
                <a:moveTo>
                  <a:pt x="2197333" y="5759264"/>
                </a:moveTo>
                <a:lnTo>
                  <a:pt x="2888163" y="4371038"/>
                </a:lnTo>
                <a:lnTo>
                  <a:pt x="4269823" y="4371038"/>
                </a:lnTo>
                <a:lnTo>
                  <a:pt x="4960653" y="5759264"/>
                </a:lnTo>
                <a:lnTo>
                  <a:pt x="4269823" y="7147490"/>
                </a:lnTo>
                <a:lnTo>
                  <a:pt x="2888163" y="7147490"/>
                </a:lnTo>
                <a:close/>
                <a:moveTo>
                  <a:pt x="1" y="4371036"/>
                </a:moveTo>
                <a:lnTo>
                  <a:pt x="690831" y="2982810"/>
                </a:lnTo>
                <a:lnTo>
                  <a:pt x="2072491" y="2982810"/>
                </a:lnTo>
                <a:lnTo>
                  <a:pt x="2763321" y="4371036"/>
                </a:lnTo>
                <a:lnTo>
                  <a:pt x="2072491" y="5759262"/>
                </a:lnTo>
                <a:lnTo>
                  <a:pt x="690831" y="5759262"/>
                </a:lnTo>
                <a:close/>
                <a:moveTo>
                  <a:pt x="0" y="1478692"/>
                </a:moveTo>
                <a:lnTo>
                  <a:pt x="690829" y="90466"/>
                </a:lnTo>
                <a:lnTo>
                  <a:pt x="2072489" y="90466"/>
                </a:lnTo>
                <a:lnTo>
                  <a:pt x="2763319" y="1478692"/>
                </a:lnTo>
                <a:lnTo>
                  <a:pt x="2072489" y="2866918"/>
                </a:lnTo>
                <a:lnTo>
                  <a:pt x="690829" y="2866918"/>
                </a:lnTo>
                <a:close/>
                <a:moveTo>
                  <a:pt x="0" y="7263382"/>
                </a:moveTo>
                <a:lnTo>
                  <a:pt x="690829" y="5875156"/>
                </a:lnTo>
                <a:lnTo>
                  <a:pt x="2072489" y="5875156"/>
                </a:lnTo>
                <a:lnTo>
                  <a:pt x="2763319" y="7263382"/>
                </a:lnTo>
                <a:lnTo>
                  <a:pt x="2072489" y="8651607"/>
                </a:lnTo>
                <a:lnTo>
                  <a:pt x="690829" y="8651607"/>
                </a:lnTo>
                <a:close/>
              </a:path>
            </a:pathLst>
          </a:custGeom>
          <a:blipFill dpi="0" rotWithShape="0">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E4BAC5E5-5BB1-ACBA-EE2F-071AC74AA07B}"/>
              </a:ext>
            </a:extLst>
          </p:cNvPr>
          <p:cNvSpPr txBox="1"/>
          <p:nvPr/>
        </p:nvSpPr>
        <p:spPr>
          <a:xfrm>
            <a:off x="709499" y="624442"/>
            <a:ext cx="4217821" cy="923330"/>
          </a:xfrm>
          <a:prstGeom prst="rect">
            <a:avLst/>
          </a:prstGeom>
          <a:noFill/>
        </p:spPr>
        <p:txBody>
          <a:bodyPr wrap="none" rtlCol="0">
            <a:spAutoFit/>
          </a:bodyPr>
          <a:lstStyle/>
          <a:p>
            <a:r>
              <a:rPr lang="en-US" sz="5400" b="1" dirty="0">
                <a:solidFill>
                  <a:schemeClr val="bg1"/>
                </a:solidFill>
                <a:latin typeface="Century Gothic" panose="020B0502020202020204" pitchFamily="34" charset="0"/>
              </a:rPr>
              <a:t>Introduction</a:t>
            </a:r>
            <a:endParaRPr lang="en-US" sz="4400" b="1" dirty="0">
              <a:solidFill>
                <a:schemeClr val="bg1"/>
              </a:solidFill>
              <a:latin typeface="Century Gothic" panose="020B0502020202020204" pitchFamily="34" charset="0"/>
            </a:endParaRPr>
          </a:p>
        </p:txBody>
      </p:sp>
      <p:sp>
        <p:nvSpPr>
          <p:cNvPr id="5" name="TextBox 4">
            <a:extLst>
              <a:ext uri="{FF2B5EF4-FFF2-40B4-BE49-F238E27FC236}">
                <a16:creationId xmlns:a16="http://schemas.microsoft.com/office/drawing/2014/main" id="{46CDE0A8-D8C5-FCDB-348A-F7C6863A56C7}"/>
              </a:ext>
            </a:extLst>
          </p:cNvPr>
          <p:cNvSpPr txBox="1"/>
          <p:nvPr/>
        </p:nvSpPr>
        <p:spPr>
          <a:xfrm>
            <a:off x="709499" y="1880126"/>
            <a:ext cx="10773002" cy="3539430"/>
          </a:xfrm>
          <a:prstGeom prst="rect">
            <a:avLst/>
          </a:prstGeom>
          <a:noFill/>
        </p:spPr>
        <p:txBody>
          <a:bodyPr wrap="square" rtlCol="0">
            <a:spAutoFit/>
          </a:bodyPr>
          <a:lstStyle/>
          <a:p>
            <a:pPr algn="just"/>
            <a:r>
              <a:rPr lang="en-US" sz="3200" dirty="0">
                <a:solidFill>
                  <a:schemeClr val="bg1"/>
                </a:solidFill>
                <a:effectLst/>
                <a:latin typeface="Century Gothic" panose="020B0502020202020204" pitchFamily="34" charset="0"/>
                <a:ea typeface="Times New Roman" panose="02020603050405020304" pitchFamily="18" charset="0"/>
              </a:rPr>
              <a:t>These days, as technology affects every part of our lives, hardware and entertainment combine to create a world of creative possibilities. The main attempt presented by this project is the creation  of an independent physical game that Blends traditional gaming with modern technology.</a:t>
            </a:r>
          </a:p>
          <a:p>
            <a:pPr algn="just"/>
            <a:endParaRPr lang="en-US" sz="3200" dirty="0">
              <a:solidFill>
                <a:schemeClr val="bg1"/>
              </a:solidFill>
              <a:latin typeface="Century Gothic" panose="020B0502020202020204" pitchFamily="34" charset="0"/>
            </a:endParaRPr>
          </a:p>
        </p:txBody>
      </p:sp>
      <p:sp>
        <p:nvSpPr>
          <p:cNvPr id="17" name="Freeform: Shape 16">
            <a:extLst>
              <a:ext uri="{FF2B5EF4-FFF2-40B4-BE49-F238E27FC236}">
                <a16:creationId xmlns:a16="http://schemas.microsoft.com/office/drawing/2014/main" id="{2AFF4412-2DF6-A2E5-4A29-7F61D92F3418}"/>
              </a:ext>
            </a:extLst>
          </p:cNvPr>
          <p:cNvSpPr/>
          <p:nvPr/>
        </p:nvSpPr>
        <p:spPr>
          <a:xfrm rot="16200000">
            <a:off x="-2324986" y="5842735"/>
            <a:ext cx="8438016" cy="10468546"/>
          </a:xfrm>
          <a:custGeom>
            <a:avLst/>
            <a:gdLst>
              <a:gd name="connsiteX0" fmla="*/ 3173506 w 8515850"/>
              <a:gd name="connsiteY0" fmla="*/ 4219448 h 8426175"/>
              <a:gd name="connsiteX1" fmla="*/ 2497785 w 8515850"/>
              <a:gd name="connsiteY1" fmla="*/ 5570889 h 8426175"/>
              <a:gd name="connsiteX2" fmla="*/ 675721 w 8515850"/>
              <a:gd name="connsiteY2" fmla="*/ 5570889 h 8426175"/>
              <a:gd name="connsiteX3" fmla="*/ 0 w 8515850"/>
              <a:gd name="connsiteY3" fmla="*/ 4219448 h 8426175"/>
              <a:gd name="connsiteX4" fmla="*/ 675721 w 8515850"/>
              <a:gd name="connsiteY4" fmla="*/ 2868007 h 8426175"/>
              <a:gd name="connsiteX5" fmla="*/ 2497785 w 8515850"/>
              <a:gd name="connsiteY5" fmla="*/ 2868007 h 8426175"/>
              <a:gd name="connsiteX6" fmla="*/ 3173506 w 8515850"/>
              <a:gd name="connsiteY6" fmla="*/ 1364163 h 8426175"/>
              <a:gd name="connsiteX7" fmla="*/ 2497785 w 8515850"/>
              <a:gd name="connsiteY7" fmla="*/ 2715604 h 8426175"/>
              <a:gd name="connsiteX8" fmla="*/ 675721 w 8515850"/>
              <a:gd name="connsiteY8" fmla="*/ 2715604 h 8426175"/>
              <a:gd name="connsiteX9" fmla="*/ 0 w 8515850"/>
              <a:gd name="connsiteY9" fmla="*/ 1364163 h 8426175"/>
              <a:gd name="connsiteX10" fmla="*/ 675721 w 8515850"/>
              <a:gd name="connsiteY10" fmla="*/ 12722 h 8426175"/>
              <a:gd name="connsiteX11" fmla="*/ 2497785 w 8515850"/>
              <a:gd name="connsiteY11" fmla="*/ 12722 h 8426175"/>
              <a:gd name="connsiteX12" fmla="*/ 3236095 w 8515850"/>
              <a:gd name="connsiteY12" fmla="*/ 7074734 h 8426175"/>
              <a:gd name="connsiteX13" fmla="*/ 2560374 w 8515850"/>
              <a:gd name="connsiteY13" fmla="*/ 8426175 h 8426175"/>
              <a:gd name="connsiteX14" fmla="*/ 738310 w 8515850"/>
              <a:gd name="connsiteY14" fmla="*/ 8426175 h 8426175"/>
              <a:gd name="connsiteX15" fmla="*/ 62589 w 8515850"/>
              <a:gd name="connsiteY15" fmla="*/ 7074734 h 8426175"/>
              <a:gd name="connsiteX16" fmla="*/ 738310 w 8515850"/>
              <a:gd name="connsiteY16" fmla="*/ 5723293 h 8426175"/>
              <a:gd name="connsiteX17" fmla="*/ 2560374 w 8515850"/>
              <a:gd name="connsiteY17" fmla="*/ 5723293 h 8426175"/>
              <a:gd name="connsiteX18" fmla="*/ 5865086 w 8515850"/>
              <a:gd name="connsiteY18" fmla="*/ 2702882 h 8426175"/>
              <a:gd name="connsiteX19" fmla="*/ 5189365 w 8515850"/>
              <a:gd name="connsiteY19" fmla="*/ 4054323 h 8426175"/>
              <a:gd name="connsiteX20" fmla="*/ 3367302 w 8515850"/>
              <a:gd name="connsiteY20" fmla="*/ 4054323 h 8426175"/>
              <a:gd name="connsiteX21" fmla="*/ 2691581 w 8515850"/>
              <a:gd name="connsiteY21" fmla="*/ 2702882 h 8426175"/>
              <a:gd name="connsiteX22" fmla="*/ 3367302 w 8515850"/>
              <a:gd name="connsiteY22" fmla="*/ 1351441 h 8426175"/>
              <a:gd name="connsiteX23" fmla="*/ 5189365 w 8515850"/>
              <a:gd name="connsiteY23" fmla="*/ 1351441 h 8426175"/>
              <a:gd name="connsiteX24" fmla="*/ 5865087 w 8515850"/>
              <a:gd name="connsiteY24" fmla="*/ 5558167 h 8426175"/>
              <a:gd name="connsiteX25" fmla="*/ 5189366 w 8515850"/>
              <a:gd name="connsiteY25" fmla="*/ 6909608 h 8426175"/>
              <a:gd name="connsiteX26" fmla="*/ 3367302 w 8515850"/>
              <a:gd name="connsiteY26" fmla="*/ 6909608 h 8426175"/>
              <a:gd name="connsiteX27" fmla="*/ 2691581 w 8515850"/>
              <a:gd name="connsiteY27" fmla="*/ 5558167 h 8426175"/>
              <a:gd name="connsiteX28" fmla="*/ 3367302 w 8515850"/>
              <a:gd name="connsiteY28" fmla="*/ 4206726 h 8426175"/>
              <a:gd name="connsiteX29" fmla="*/ 5189366 w 8515850"/>
              <a:gd name="connsiteY29" fmla="*/ 4206726 h 8426175"/>
              <a:gd name="connsiteX30" fmla="*/ 8515849 w 8515850"/>
              <a:gd name="connsiteY30" fmla="*/ 4206725 h 8426175"/>
              <a:gd name="connsiteX31" fmla="*/ 7840128 w 8515850"/>
              <a:gd name="connsiteY31" fmla="*/ 5558166 h 8426175"/>
              <a:gd name="connsiteX32" fmla="*/ 6018064 w 8515850"/>
              <a:gd name="connsiteY32" fmla="*/ 5558166 h 8426175"/>
              <a:gd name="connsiteX33" fmla="*/ 5342343 w 8515850"/>
              <a:gd name="connsiteY33" fmla="*/ 4206725 h 8426175"/>
              <a:gd name="connsiteX34" fmla="*/ 6018064 w 8515850"/>
              <a:gd name="connsiteY34" fmla="*/ 2855285 h 8426175"/>
              <a:gd name="connsiteX35" fmla="*/ 7840128 w 8515850"/>
              <a:gd name="connsiteY35" fmla="*/ 2855285 h 8426175"/>
              <a:gd name="connsiteX36" fmla="*/ 8515850 w 8515850"/>
              <a:gd name="connsiteY36" fmla="*/ 1351441 h 8426175"/>
              <a:gd name="connsiteX37" fmla="*/ 7840128 w 8515850"/>
              <a:gd name="connsiteY37" fmla="*/ 2702881 h 8426175"/>
              <a:gd name="connsiteX38" fmla="*/ 6018064 w 8515850"/>
              <a:gd name="connsiteY38" fmla="*/ 2702881 h 8426175"/>
              <a:gd name="connsiteX39" fmla="*/ 5342343 w 8515850"/>
              <a:gd name="connsiteY39" fmla="*/ 1351440 h 8426175"/>
              <a:gd name="connsiteX40" fmla="*/ 6018064 w 8515850"/>
              <a:gd name="connsiteY40" fmla="*/ 0 h 8426175"/>
              <a:gd name="connsiteX41" fmla="*/ 7840128 w 8515850"/>
              <a:gd name="connsiteY41" fmla="*/ 0 h 842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515850" h="8426175">
                <a:moveTo>
                  <a:pt x="3173506" y="4219448"/>
                </a:moveTo>
                <a:lnTo>
                  <a:pt x="2497785" y="5570889"/>
                </a:lnTo>
                <a:lnTo>
                  <a:pt x="675721" y="5570889"/>
                </a:lnTo>
                <a:lnTo>
                  <a:pt x="0" y="4219448"/>
                </a:lnTo>
                <a:lnTo>
                  <a:pt x="675721" y="2868007"/>
                </a:lnTo>
                <a:lnTo>
                  <a:pt x="2497785" y="2868007"/>
                </a:lnTo>
                <a:close/>
                <a:moveTo>
                  <a:pt x="3173506" y="1364163"/>
                </a:moveTo>
                <a:lnTo>
                  <a:pt x="2497785" y="2715604"/>
                </a:lnTo>
                <a:lnTo>
                  <a:pt x="675721" y="2715604"/>
                </a:lnTo>
                <a:lnTo>
                  <a:pt x="0" y="1364163"/>
                </a:lnTo>
                <a:lnTo>
                  <a:pt x="675721" y="12722"/>
                </a:lnTo>
                <a:lnTo>
                  <a:pt x="2497785" y="12722"/>
                </a:lnTo>
                <a:close/>
                <a:moveTo>
                  <a:pt x="3236095" y="7074734"/>
                </a:moveTo>
                <a:lnTo>
                  <a:pt x="2560374" y="8426175"/>
                </a:lnTo>
                <a:lnTo>
                  <a:pt x="738310" y="8426175"/>
                </a:lnTo>
                <a:lnTo>
                  <a:pt x="62589" y="7074734"/>
                </a:lnTo>
                <a:lnTo>
                  <a:pt x="738310" y="5723293"/>
                </a:lnTo>
                <a:lnTo>
                  <a:pt x="2560374" y="5723293"/>
                </a:lnTo>
                <a:close/>
                <a:moveTo>
                  <a:pt x="5865086" y="2702882"/>
                </a:moveTo>
                <a:lnTo>
                  <a:pt x="5189365" y="4054323"/>
                </a:lnTo>
                <a:lnTo>
                  <a:pt x="3367302" y="4054323"/>
                </a:lnTo>
                <a:lnTo>
                  <a:pt x="2691581" y="2702882"/>
                </a:lnTo>
                <a:lnTo>
                  <a:pt x="3367302" y="1351441"/>
                </a:lnTo>
                <a:lnTo>
                  <a:pt x="5189365" y="1351441"/>
                </a:lnTo>
                <a:close/>
                <a:moveTo>
                  <a:pt x="5865087" y="5558167"/>
                </a:moveTo>
                <a:lnTo>
                  <a:pt x="5189366" y="6909608"/>
                </a:lnTo>
                <a:lnTo>
                  <a:pt x="3367302" y="6909608"/>
                </a:lnTo>
                <a:lnTo>
                  <a:pt x="2691581" y="5558167"/>
                </a:lnTo>
                <a:lnTo>
                  <a:pt x="3367302" y="4206726"/>
                </a:lnTo>
                <a:lnTo>
                  <a:pt x="5189366" y="4206726"/>
                </a:lnTo>
                <a:close/>
                <a:moveTo>
                  <a:pt x="8515849" y="4206725"/>
                </a:moveTo>
                <a:lnTo>
                  <a:pt x="7840128" y="5558166"/>
                </a:lnTo>
                <a:lnTo>
                  <a:pt x="6018064" y="5558166"/>
                </a:lnTo>
                <a:lnTo>
                  <a:pt x="5342343" y="4206725"/>
                </a:lnTo>
                <a:lnTo>
                  <a:pt x="6018064" y="2855285"/>
                </a:lnTo>
                <a:lnTo>
                  <a:pt x="7840128" y="2855285"/>
                </a:lnTo>
                <a:close/>
                <a:moveTo>
                  <a:pt x="8515850" y="1351441"/>
                </a:moveTo>
                <a:lnTo>
                  <a:pt x="7840128" y="2702881"/>
                </a:lnTo>
                <a:lnTo>
                  <a:pt x="6018064" y="2702881"/>
                </a:lnTo>
                <a:lnTo>
                  <a:pt x="5342343" y="1351440"/>
                </a:lnTo>
                <a:lnTo>
                  <a:pt x="6018064" y="0"/>
                </a:lnTo>
                <a:lnTo>
                  <a:pt x="7840128" y="0"/>
                </a:lnTo>
                <a:close/>
              </a:path>
            </a:pathLst>
          </a:custGeom>
          <a:blipFill dpi="0" rotWithShape="0">
            <a:blip r:embed="rId5"/>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98900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BE384-FBC0-1778-1A81-2D3B10877605}"/>
              </a:ext>
            </a:extLst>
          </p:cNvPr>
          <p:cNvSpPr/>
          <p:nvPr/>
        </p:nvSpPr>
        <p:spPr>
          <a:xfrm>
            <a:off x="332255" y="248052"/>
            <a:ext cx="7151909" cy="84525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382" y="5570592"/>
            <a:ext cx="1114474" cy="1114474"/>
          </a:xfrm>
          <a:prstGeom prst="rect">
            <a:avLst/>
          </a:prstGeom>
        </p:spPr>
      </p:pic>
      <p:sp>
        <p:nvSpPr>
          <p:cNvPr id="5" name="TextBox 4">
            <a:extLst>
              <a:ext uri="{FF2B5EF4-FFF2-40B4-BE49-F238E27FC236}">
                <a16:creationId xmlns:a16="http://schemas.microsoft.com/office/drawing/2014/main" id="{816A015C-49EC-3B9B-16DB-6DA2D07F9272}"/>
              </a:ext>
            </a:extLst>
          </p:cNvPr>
          <p:cNvSpPr txBox="1"/>
          <p:nvPr/>
        </p:nvSpPr>
        <p:spPr>
          <a:xfrm>
            <a:off x="420320" y="378291"/>
            <a:ext cx="6975777"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Epasinghe S.K - 225511E  (Leader)</a:t>
            </a:r>
          </a:p>
        </p:txBody>
      </p:sp>
      <p:pic>
        <p:nvPicPr>
          <p:cNvPr id="3" name="Picture 2" descr="A small metal device with wires&#10;&#10;Description automatically generated">
            <a:extLst>
              <a:ext uri="{FF2B5EF4-FFF2-40B4-BE49-F238E27FC236}">
                <a16:creationId xmlns:a16="http://schemas.microsoft.com/office/drawing/2014/main" id="{97E7B334-475E-592A-CC6C-ADF86573FE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320" y="1335047"/>
            <a:ext cx="4620993" cy="3333619"/>
          </a:xfrm>
          <a:prstGeom prst="rect">
            <a:avLst/>
          </a:prstGeom>
        </p:spPr>
      </p:pic>
      <p:pic>
        <p:nvPicPr>
          <p:cNvPr id="4" name="Picture 3" descr="A close up of a blue electronic device&#10;&#10;Description automatically generated">
            <a:extLst>
              <a:ext uri="{FF2B5EF4-FFF2-40B4-BE49-F238E27FC236}">
                <a16:creationId xmlns:a16="http://schemas.microsoft.com/office/drawing/2014/main" id="{E8C4B68B-7B00-56EA-537F-EBF0A6D241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3517" y="5698382"/>
            <a:ext cx="1153109" cy="714503"/>
          </a:xfrm>
          <a:prstGeom prst="rect">
            <a:avLst/>
          </a:prstGeom>
        </p:spPr>
      </p:pic>
      <p:pic>
        <p:nvPicPr>
          <p:cNvPr id="8" name="Picture 7" descr="A blue and black electronic device&#10;&#10;Description automatically generated">
            <a:extLst>
              <a:ext uri="{FF2B5EF4-FFF2-40B4-BE49-F238E27FC236}">
                <a16:creationId xmlns:a16="http://schemas.microsoft.com/office/drawing/2014/main" id="{12160194-AAF0-3DD3-E466-C68BDE8FF2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8577" y="3974953"/>
            <a:ext cx="1612595" cy="1612595"/>
          </a:xfrm>
          <a:prstGeom prst="rect">
            <a:avLst/>
          </a:prstGeom>
        </p:spPr>
      </p:pic>
      <p:pic>
        <p:nvPicPr>
          <p:cNvPr id="9" name="Picture 8" descr="A small metal device with red and black wires&#10;&#10;Description automatically generated">
            <a:extLst>
              <a:ext uri="{FF2B5EF4-FFF2-40B4-BE49-F238E27FC236}">
                <a16:creationId xmlns:a16="http://schemas.microsoft.com/office/drawing/2014/main" id="{D0F055A6-AB48-0F0E-C379-E6571FABE2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2307" y="5587548"/>
            <a:ext cx="1759694" cy="1320533"/>
          </a:xfrm>
          <a:prstGeom prst="rect">
            <a:avLst/>
          </a:prstGeom>
        </p:spPr>
      </p:pic>
      <p:pic>
        <p:nvPicPr>
          <p:cNvPr id="10" name="Picture 9" descr="A blue plastic device with a white propeller&#10;&#10;Description automatically generated">
            <a:extLst>
              <a:ext uri="{FF2B5EF4-FFF2-40B4-BE49-F238E27FC236}">
                <a16:creationId xmlns:a16="http://schemas.microsoft.com/office/drawing/2014/main" id="{0F8615E6-C9AF-C654-85C2-15EF59CD22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9380" y="5519500"/>
            <a:ext cx="1281929" cy="960209"/>
          </a:xfrm>
          <a:prstGeom prst="rect">
            <a:avLst/>
          </a:prstGeom>
        </p:spPr>
      </p:pic>
      <p:pic>
        <p:nvPicPr>
          <p:cNvPr id="11" name="Picture 10" descr="A red and white electronic device&#10;&#10;Description automatically generated">
            <a:extLst>
              <a:ext uri="{FF2B5EF4-FFF2-40B4-BE49-F238E27FC236}">
                <a16:creationId xmlns:a16="http://schemas.microsoft.com/office/drawing/2014/main" id="{BD6887F6-A529-B59A-1849-8A899499BB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2642" y="3759818"/>
            <a:ext cx="2697352" cy="2697352"/>
          </a:xfrm>
          <a:prstGeom prst="rect">
            <a:avLst/>
          </a:prstGeom>
        </p:spPr>
      </p:pic>
      <p:sp>
        <p:nvSpPr>
          <p:cNvPr id="12" name="TextBox 11">
            <a:extLst>
              <a:ext uri="{FF2B5EF4-FFF2-40B4-BE49-F238E27FC236}">
                <a16:creationId xmlns:a16="http://schemas.microsoft.com/office/drawing/2014/main" id="{F37A10D7-C8A6-5268-85CB-A979EB8D0AFA}"/>
              </a:ext>
            </a:extLst>
          </p:cNvPr>
          <p:cNvSpPr txBox="1"/>
          <p:nvPr/>
        </p:nvSpPr>
        <p:spPr>
          <a:xfrm>
            <a:off x="5643517" y="1410646"/>
            <a:ext cx="6303317" cy="3416320"/>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Nema 17 Stepper motor is used to Control the movement of the Paddle(belt driven Linear Actuator) of the Human player According to two Push button Inputs. (Left and Right)</a:t>
            </a:r>
          </a:p>
          <a:p>
            <a:pPr marL="285750" indent="-285750">
              <a:buFont typeface="Arial" panose="020B0604020202020204" pitchFamily="34" charset="0"/>
              <a:buChar char="•"/>
            </a:pPr>
            <a:endParaRPr lang="en-US" sz="2400" dirty="0">
              <a:solidFill>
                <a:schemeClr val="bg1"/>
              </a:solidFill>
              <a:latin typeface="Century Gothic" panose="020B0502020202020204" pitchFamily="34" charset="0"/>
            </a:endParaRPr>
          </a:p>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Nema 17 is controlled by using A4988 Stepper Motor Driver which only uses two Arduino Mega digital Pins.</a:t>
            </a:r>
          </a:p>
        </p:txBody>
      </p:sp>
    </p:spTree>
    <p:extLst>
      <p:ext uri="{BB962C8B-B14F-4D97-AF65-F5344CB8AC3E}">
        <p14:creationId xmlns:p14="http://schemas.microsoft.com/office/powerpoint/2010/main" val="716475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BE384-FBC0-1778-1A81-2D3B10877605}"/>
              </a:ext>
            </a:extLst>
          </p:cNvPr>
          <p:cNvSpPr/>
          <p:nvPr/>
        </p:nvSpPr>
        <p:spPr>
          <a:xfrm>
            <a:off x="332255" y="248052"/>
            <a:ext cx="7151909" cy="84525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382" y="5570592"/>
            <a:ext cx="1114474" cy="1114474"/>
          </a:xfrm>
          <a:prstGeom prst="rect">
            <a:avLst/>
          </a:prstGeom>
        </p:spPr>
      </p:pic>
      <p:sp>
        <p:nvSpPr>
          <p:cNvPr id="5" name="TextBox 4">
            <a:extLst>
              <a:ext uri="{FF2B5EF4-FFF2-40B4-BE49-F238E27FC236}">
                <a16:creationId xmlns:a16="http://schemas.microsoft.com/office/drawing/2014/main" id="{816A015C-49EC-3B9B-16DB-6DA2D07F9272}"/>
              </a:ext>
            </a:extLst>
          </p:cNvPr>
          <p:cNvSpPr txBox="1"/>
          <p:nvPr/>
        </p:nvSpPr>
        <p:spPr>
          <a:xfrm>
            <a:off x="420320" y="378291"/>
            <a:ext cx="6975777"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Epasinghe S.K - 225511E  (Leader)</a:t>
            </a:r>
          </a:p>
        </p:txBody>
      </p:sp>
      <p:sp>
        <p:nvSpPr>
          <p:cNvPr id="12" name="TextBox 11">
            <a:extLst>
              <a:ext uri="{FF2B5EF4-FFF2-40B4-BE49-F238E27FC236}">
                <a16:creationId xmlns:a16="http://schemas.microsoft.com/office/drawing/2014/main" id="{F37A10D7-C8A6-5268-85CB-A979EB8D0AFA}"/>
              </a:ext>
            </a:extLst>
          </p:cNvPr>
          <p:cNvSpPr txBox="1"/>
          <p:nvPr/>
        </p:nvSpPr>
        <p:spPr>
          <a:xfrm>
            <a:off x="5377071" y="2105110"/>
            <a:ext cx="6397472" cy="2308324"/>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Solenoid Push and Pull module is used to strike to the ball According to a push button input from the Human Player. It is controlled by using a low-level trigger 5V Relay Module.</a:t>
            </a:r>
          </a:p>
          <a:p>
            <a:endParaRPr lang="en-US" sz="2400" dirty="0">
              <a:solidFill>
                <a:schemeClr val="bg1"/>
              </a:solidFill>
              <a:latin typeface="Century Gothic" panose="020B0502020202020204" pitchFamily="34" charset="0"/>
            </a:endParaRPr>
          </a:p>
        </p:txBody>
      </p:sp>
      <p:pic>
        <p:nvPicPr>
          <p:cNvPr id="2" name="Picture 1" descr="A small metal device with wires&#10;&#10;Description automatically generated">
            <a:extLst>
              <a:ext uri="{FF2B5EF4-FFF2-40B4-BE49-F238E27FC236}">
                <a16:creationId xmlns:a16="http://schemas.microsoft.com/office/drawing/2014/main" id="{4609C186-EF34-9442-4A94-C2342F7FE3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381" y="5688387"/>
            <a:ext cx="1004284" cy="724498"/>
          </a:xfrm>
          <a:prstGeom prst="rect">
            <a:avLst/>
          </a:prstGeom>
        </p:spPr>
      </p:pic>
      <p:pic>
        <p:nvPicPr>
          <p:cNvPr id="13" name="Picture 12" descr="A close up of a blue electronic device&#10;&#10;Description automatically generated">
            <a:extLst>
              <a:ext uri="{FF2B5EF4-FFF2-40B4-BE49-F238E27FC236}">
                <a16:creationId xmlns:a16="http://schemas.microsoft.com/office/drawing/2014/main" id="{B7242E63-93B7-400D-B46A-9E2CB86720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424604">
            <a:off x="608181" y="1968407"/>
            <a:ext cx="2204968" cy="1366268"/>
          </a:xfrm>
          <a:prstGeom prst="rect">
            <a:avLst/>
          </a:prstGeom>
        </p:spPr>
      </p:pic>
      <p:pic>
        <p:nvPicPr>
          <p:cNvPr id="14" name="Picture 13" descr="A blue and black electronic device&#10;&#10;Description automatically generated">
            <a:extLst>
              <a:ext uri="{FF2B5EF4-FFF2-40B4-BE49-F238E27FC236}">
                <a16:creationId xmlns:a16="http://schemas.microsoft.com/office/drawing/2014/main" id="{7846D29A-CDD4-D8EB-FC23-0518EC5CCD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66609" y="2468438"/>
            <a:ext cx="1218979" cy="1218979"/>
          </a:xfrm>
          <a:prstGeom prst="rect">
            <a:avLst/>
          </a:prstGeom>
        </p:spPr>
      </p:pic>
      <p:pic>
        <p:nvPicPr>
          <p:cNvPr id="15" name="Picture 14" descr="A small metal device with red and black wires&#10;&#10;Description automatically generated">
            <a:extLst>
              <a:ext uri="{FF2B5EF4-FFF2-40B4-BE49-F238E27FC236}">
                <a16:creationId xmlns:a16="http://schemas.microsoft.com/office/drawing/2014/main" id="{41E0528A-8405-1177-65DA-5A39B484DF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0441" y="2808650"/>
            <a:ext cx="3770022" cy="2829151"/>
          </a:xfrm>
          <a:prstGeom prst="rect">
            <a:avLst/>
          </a:prstGeom>
        </p:spPr>
      </p:pic>
      <p:pic>
        <p:nvPicPr>
          <p:cNvPr id="16" name="Picture 15" descr="A blue plastic device with a white propeller&#10;&#10;Description automatically generated">
            <a:extLst>
              <a:ext uri="{FF2B5EF4-FFF2-40B4-BE49-F238E27FC236}">
                <a16:creationId xmlns:a16="http://schemas.microsoft.com/office/drawing/2014/main" id="{692E9277-41D5-C0BA-0743-14DB68B390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9380" y="5519500"/>
            <a:ext cx="1281929" cy="960209"/>
          </a:xfrm>
          <a:prstGeom prst="rect">
            <a:avLst/>
          </a:prstGeom>
        </p:spPr>
      </p:pic>
      <p:pic>
        <p:nvPicPr>
          <p:cNvPr id="17" name="Picture 16" descr="A red and white electronic device&#10;&#10;Description automatically generated">
            <a:extLst>
              <a:ext uri="{FF2B5EF4-FFF2-40B4-BE49-F238E27FC236}">
                <a16:creationId xmlns:a16="http://schemas.microsoft.com/office/drawing/2014/main" id="{D7810CF5-5EB1-6FCC-AFB7-82321FF073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02030" y="5615165"/>
            <a:ext cx="1032677" cy="1032677"/>
          </a:xfrm>
          <a:prstGeom prst="rect">
            <a:avLst/>
          </a:prstGeom>
        </p:spPr>
      </p:pic>
    </p:spTree>
    <p:extLst>
      <p:ext uri="{BB962C8B-B14F-4D97-AF65-F5344CB8AC3E}">
        <p14:creationId xmlns:p14="http://schemas.microsoft.com/office/powerpoint/2010/main" val="1664064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BE384-FBC0-1778-1A81-2D3B10877605}"/>
              </a:ext>
            </a:extLst>
          </p:cNvPr>
          <p:cNvSpPr/>
          <p:nvPr/>
        </p:nvSpPr>
        <p:spPr>
          <a:xfrm>
            <a:off x="332255" y="248052"/>
            <a:ext cx="7151909" cy="84525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382" y="5570592"/>
            <a:ext cx="1114474" cy="1114474"/>
          </a:xfrm>
          <a:prstGeom prst="rect">
            <a:avLst/>
          </a:prstGeom>
        </p:spPr>
      </p:pic>
      <p:sp>
        <p:nvSpPr>
          <p:cNvPr id="5" name="TextBox 4">
            <a:extLst>
              <a:ext uri="{FF2B5EF4-FFF2-40B4-BE49-F238E27FC236}">
                <a16:creationId xmlns:a16="http://schemas.microsoft.com/office/drawing/2014/main" id="{816A015C-49EC-3B9B-16DB-6DA2D07F9272}"/>
              </a:ext>
            </a:extLst>
          </p:cNvPr>
          <p:cNvSpPr txBox="1"/>
          <p:nvPr/>
        </p:nvSpPr>
        <p:spPr>
          <a:xfrm>
            <a:off x="420320" y="378291"/>
            <a:ext cx="6975777"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Epasinghe S.K - 225511E  (Leader)</a:t>
            </a:r>
          </a:p>
        </p:txBody>
      </p:sp>
      <p:sp>
        <p:nvSpPr>
          <p:cNvPr id="12" name="TextBox 11">
            <a:extLst>
              <a:ext uri="{FF2B5EF4-FFF2-40B4-BE49-F238E27FC236}">
                <a16:creationId xmlns:a16="http://schemas.microsoft.com/office/drawing/2014/main" id="{F37A10D7-C8A6-5268-85CB-A979EB8D0AFA}"/>
              </a:ext>
            </a:extLst>
          </p:cNvPr>
          <p:cNvSpPr txBox="1"/>
          <p:nvPr/>
        </p:nvSpPr>
        <p:spPr>
          <a:xfrm>
            <a:off x="5534186" y="1482005"/>
            <a:ext cx="6063297" cy="4154984"/>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This 360 continuous Servo motor can rotate continuously without just rotating a maximum of 180 degree.</a:t>
            </a:r>
          </a:p>
          <a:p>
            <a:endParaRPr lang="en-US" sz="2400" dirty="0">
              <a:solidFill>
                <a:schemeClr val="bg1"/>
              </a:solidFill>
              <a:latin typeface="Century Gothic" panose="020B0502020202020204" pitchFamily="34" charset="0"/>
            </a:endParaRPr>
          </a:p>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After a goal is scored, 360 continuous Servo motor will lift the ball back to the level of the play area using the rack and pinion mechanism. This Servo is programmed using Servo.h library.</a:t>
            </a:r>
          </a:p>
          <a:p>
            <a:endParaRPr lang="en-US" sz="2400" dirty="0">
              <a:solidFill>
                <a:schemeClr val="bg1"/>
              </a:solidFill>
            </a:endParaRPr>
          </a:p>
        </p:txBody>
      </p:sp>
      <p:pic>
        <p:nvPicPr>
          <p:cNvPr id="3" name="Picture 2" descr="A small metal device with wires&#10;&#10;Description automatically generated">
            <a:extLst>
              <a:ext uri="{FF2B5EF4-FFF2-40B4-BE49-F238E27FC236}">
                <a16:creationId xmlns:a16="http://schemas.microsoft.com/office/drawing/2014/main" id="{18A4522F-D115-EEE9-DD84-D26929EC33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381" y="5688387"/>
            <a:ext cx="1004284" cy="724498"/>
          </a:xfrm>
          <a:prstGeom prst="rect">
            <a:avLst/>
          </a:prstGeom>
        </p:spPr>
      </p:pic>
      <p:pic>
        <p:nvPicPr>
          <p:cNvPr id="4" name="Picture 3" descr="A close up of a blue electronic device&#10;&#10;Description automatically generated">
            <a:extLst>
              <a:ext uri="{FF2B5EF4-FFF2-40B4-BE49-F238E27FC236}">
                <a16:creationId xmlns:a16="http://schemas.microsoft.com/office/drawing/2014/main" id="{7E185AFE-B7A2-D27A-6A67-927E2DD156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3517" y="5698382"/>
            <a:ext cx="1153109" cy="714503"/>
          </a:xfrm>
          <a:prstGeom prst="rect">
            <a:avLst/>
          </a:prstGeom>
        </p:spPr>
      </p:pic>
      <p:pic>
        <p:nvPicPr>
          <p:cNvPr id="8" name="Picture 7" descr="A blue and black electronic device&#10;&#10;Description automatically generated">
            <a:extLst>
              <a:ext uri="{FF2B5EF4-FFF2-40B4-BE49-F238E27FC236}">
                <a16:creationId xmlns:a16="http://schemas.microsoft.com/office/drawing/2014/main" id="{CB32A961-C6C2-82B1-8A54-38405F0297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6871" y="5548321"/>
            <a:ext cx="1153109" cy="1153109"/>
          </a:xfrm>
          <a:prstGeom prst="rect">
            <a:avLst/>
          </a:prstGeom>
        </p:spPr>
      </p:pic>
      <p:pic>
        <p:nvPicPr>
          <p:cNvPr id="9" name="Picture 8" descr="A small metal device with red and black wires&#10;&#10;Description automatically generated">
            <a:extLst>
              <a:ext uri="{FF2B5EF4-FFF2-40B4-BE49-F238E27FC236}">
                <a16:creationId xmlns:a16="http://schemas.microsoft.com/office/drawing/2014/main" id="{3F15385F-5815-36A9-963B-B8274C0E7A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2307" y="5587548"/>
            <a:ext cx="1759694" cy="1320533"/>
          </a:xfrm>
          <a:prstGeom prst="rect">
            <a:avLst/>
          </a:prstGeom>
        </p:spPr>
      </p:pic>
      <p:pic>
        <p:nvPicPr>
          <p:cNvPr id="10" name="Picture 9" descr="A blue plastic device with a white propeller&#10;&#10;Description automatically generated">
            <a:extLst>
              <a:ext uri="{FF2B5EF4-FFF2-40B4-BE49-F238E27FC236}">
                <a16:creationId xmlns:a16="http://schemas.microsoft.com/office/drawing/2014/main" id="{DBFBD456-0859-BD4E-98EA-3E632B9073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60278" y="2105110"/>
            <a:ext cx="4183239" cy="3133390"/>
          </a:xfrm>
          <a:prstGeom prst="rect">
            <a:avLst/>
          </a:prstGeom>
        </p:spPr>
      </p:pic>
      <p:pic>
        <p:nvPicPr>
          <p:cNvPr id="11" name="Picture 10" descr="A red and white electronic device&#10;&#10;Description automatically generated">
            <a:extLst>
              <a:ext uri="{FF2B5EF4-FFF2-40B4-BE49-F238E27FC236}">
                <a16:creationId xmlns:a16="http://schemas.microsoft.com/office/drawing/2014/main" id="{B36EE8B4-B4F6-F3C5-1695-D1EE22BFAC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02030" y="5615165"/>
            <a:ext cx="1032677" cy="1032677"/>
          </a:xfrm>
          <a:prstGeom prst="rect">
            <a:avLst/>
          </a:prstGeom>
        </p:spPr>
      </p:pic>
    </p:spTree>
    <p:extLst>
      <p:ext uri="{BB962C8B-B14F-4D97-AF65-F5344CB8AC3E}">
        <p14:creationId xmlns:p14="http://schemas.microsoft.com/office/powerpoint/2010/main" val="3183346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BE384-FBC0-1778-1A81-2D3B10877605}"/>
              </a:ext>
            </a:extLst>
          </p:cNvPr>
          <p:cNvSpPr/>
          <p:nvPr/>
        </p:nvSpPr>
        <p:spPr>
          <a:xfrm>
            <a:off x="332255" y="248052"/>
            <a:ext cx="7151909" cy="84525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382" y="5570592"/>
            <a:ext cx="1114474" cy="1114474"/>
          </a:xfrm>
          <a:prstGeom prst="rect">
            <a:avLst/>
          </a:prstGeom>
        </p:spPr>
      </p:pic>
      <p:sp>
        <p:nvSpPr>
          <p:cNvPr id="5" name="TextBox 4">
            <a:extLst>
              <a:ext uri="{FF2B5EF4-FFF2-40B4-BE49-F238E27FC236}">
                <a16:creationId xmlns:a16="http://schemas.microsoft.com/office/drawing/2014/main" id="{816A015C-49EC-3B9B-16DB-6DA2D07F9272}"/>
              </a:ext>
            </a:extLst>
          </p:cNvPr>
          <p:cNvSpPr txBox="1"/>
          <p:nvPr/>
        </p:nvSpPr>
        <p:spPr>
          <a:xfrm>
            <a:off x="420320" y="378291"/>
            <a:ext cx="6975777"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Epasinghe S.K - 225511E  (Leader)</a:t>
            </a:r>
          </a:p>
        </p:txBody>
      </p:sp>
      <p:sp>
        <p:nvSpPr>
          <p:cNvPr id="12" name="TextBox 11">
            <a:extLst>
              <a:ext uri="{FF2B5EF4-FFF2-40B4-BE49-F238E27FC236}">
                <a16:creationId xmlns:a16="http://schemas.microsoft.com/office/drawing/2014/main" id="{F37A10D7-C8A6-5268-85CB-A979EB8D0AFA}"/>
              </a:ext>
            </a:extLst>
          </p:cNvPr>
          <p:cNvSpPr txBox="1"/>
          <p:nvPr/>
        </p:nvSpPr>
        <p:spPr>
          <a:xfrm>
            <a:off x="5643517" y="2274075"/>
            <a:ext cx="6063297" cy="1938992"/>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After the ball is pushed to the playground the servo will lower the stand back to the pit level, ready to catch the ball again.</a:t>
            </a:r>
          </a:p>
          <a:p>
            <a:endParaRPr lang="en-US" sz="2400" dirty="0">
              <a:solidFill>
                <a:schemeClr val="bg1"/>
              </a:solidFill>
            </a:endParaRPr>
          </a:p>
        </p:txBody>
      </p:sp>
      <p:pic>
        <p:nvPicPr>
          <p:cNvPr id="3" name="Picture 2" descr="A small metal device with wires&#10;&#10;Description automatically generated">
            <a:extLst>
              <a:ext uri="{FF2B5EF4-FFF2-40B4-BE49-F238E27FC236}">
                <a16:creationId xmlns:a16="http://schemas.microsoft.com/office/drawing/2014/main" id="{18A4522F-D115-EEE9-DD84-D26929EC33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381" y="5688387"/>
            <a:ext cx="1004284" cy="724498"/>
          </a:xfrm>
          <a:prstGeom prst="rect">
            <a:avLst/>
          </a:prstGeom>
        </p:spPr>
      </p:pic>
      <p:pic>
        <p:nvPicPr>
          <p:cNvPr id="4" name="Picture 3" descr="A close up of a blue electronic device&#10;&#10;Description automatically generated">
            <a:extLst>
              <a:ext uri="{FF2B5EF4-FFF2-40B4-BE49-F238E27FC236}">
                <a16:creationId xmlns:a16="http://schemas.microsoft.com/office/drawing/2014/main" id="{7E185AFE-B7A2-D27A-6A67-927E2DD156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3517" y="5698382"/>
            <a:ext cx="1153109" cy="714503"/>
          </a:xfrm>
          <a:prstGeom prst="rect">
            <a:avLst/>
          </a:prstGeom>
        </p:spPr>
      </p:pic>
      <p:pic>
        <p:nvPicPr>
          <p:cNvPr id="8" name="Picture 7" descr="A blue and black electronic device&#10;&#10;Description automatically generated">
            <a:extLst>
              <a:ext uri="{FF2B5EF4-FFF2-40B4-BE49-F238E27FC236}">
                <a16:creationId xmlns:a16="http://schemas.microsoft.com/office/drawing/2014/main" id="{CB32A961-C6C2-82B1-8A54-38405F0297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6871" y="5548321"/>
            <a:ext cx="1153109" cy="1153109"/>
          </a:xfrm>
          <a:prstGeom prst="rect">
            <a:avLst/>
          </a:prstGeom>
        </p:spPr>
      </p:pic>
      <p:pic>
        <p:nvPicPr>
          <p:cNvPr id="9" name="Picture 8" descr="A small metal device with red and black wires&#10;&#10;Description automatically generated">
            <a:extLst>
              <a:ext uri="{FF2B5EF4-FFF2-40B4-BE49-F238E27FC236}">
                <a16:creationId xmlns:a16="http://schemas.microsoft.com/office/drawing/2014/main" id="{3F15385F-5815-36A9-963B-B8274C0E7A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2307" y="5587548"/>
            <a:ext cx="1759694" cy="1320533"/>
          </a:xfrm>
          <a:prstGeom prst="rect">
            <a:avLst/>
          </a:prstGeom>
        </p:spPr>
      </p:pic>
      <p:pic>
        <p:nvPicPr>
          <p:cNvPr id="10" name="Picture 9" descr="A blue plastic device with a white propeller&#10;&#10;Description automatically generated">
            <a:extLst>
              <a:ext uri="{FF2B5EF4-FFF2-40B4-BE49-F238E27FC236}">
                <a16:creationId xmlns:a16="http://schemas.microsoft.com/office/drawing/2014/main" id="{DBFBD456-0859-BD4E-98EA-3E632B9073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60278" y="2105110"/>
            <a:ext cx="4183239" cy="3133390"/>
          </a:xfrm>
          <a:prstGeom prst="rect">
            <a:avLst/>
          </a:prstGeom>
        </p:spPr>
      </p:pic>
      <p:pic>
        <p:nvPicPr>
          <p:cNvPr id="11" name="Picture 10" descr="A red and white electronic device&#10;&#10;Description automatically generated">
            <a:extLst>
              <a:ext uri="{FF2B5EF4-FFF2-40B4-BE49-F238E27FC236}">
                <a16:creationId xmlns:a16="http://schemas.microsoft.com/office/drawing/2014/main" id="{B36EE8B4-B4F6-F3C5-1695-D1EE22BFAC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02030" y="5615165"/>
            <a:ext cx="1032677" cy="1032677"/>
          </a:xfrm>
          <a:prstGeom prst="rect">
            <a:avLst/>
          </a:prstGeom>
        </p:spPr>
      </p:pic>
    </p:spTree>
    <p:extLst>
      <p:ext uri="{BB962C8B-B14F-4D97-AF65-F5344CB8AC3E}">
        <p14:creationId xmlns:p14="http://schemas.microsoft.com/office/powerpoint/2010/main" val="3382704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BE384-FBC0-1778-1A81-2D3B10877605}"/>
              </a:ext>
            </a:extLst>
          </p:cNvPr>
          <p:cNvSpPr/>
          <p:nvPr/>
        </p:nvSpPr>
        <p:spPr>
          <a:xfrm>
            <a:off x="332255" y="248052"/>
            <a:ext cx="7151909" cy="84525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382" y="5570592"/>
            <a:ext cx="1114474" cy="1114474"/>
          </a:xfrm>
          <a:prstGeom prst="rect">
            <a:avLst/>
          </a:prstGeom>
        </p:spPr>
      </p:pic>
      <p:sp>
        <p:nvSpPr>
          <p:cNvPr id="5" name="TextBox 4">
            <a:extLst>
              <a:ext uri="{FF2B5EF4-FFF2-40B4-BE49-F238E27FC236}">
                <a16:creationId xmlns:a16="http://schemas.microsoft.com/office/drawing/2014/main" id="{816A015C-49EC-3B9B-16DB-6DA2D07F9272}"/>
              </a:ext>
            </a:extLst>
          </p:cNvPr>
          <p:cNvSpPr txBox="1"/>
          <p:nvPr/>
        </p:nvSpPr>
        <p:spPr>
          <a:xfrm>
            <a:off x="420320" y="378291"/>
            <a:ext cx="6975777"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Epasinghe S.K - 225511E  (Leader)</a:t>
            </a:r>
          </a:p>
        </p:txBody>
      </p:sp>
      <p:pic>
        <p:nvPicPr>
          <p:cNvPr id="3" name="Picture 2" descr="A small metal device with wires&#10;&#10;Description automatically generated">
            <a:extLst>
              <a:ext uri="{FF2B5EF4-FFF2-40B4-BE49-F238E27FC236}">
                <a16:creationId xmlns:a16="http://schemas.microsoft.com/office/drawing/2014/main" id="{18A4522F-D115-EEE9-DD84-D26929EC33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441" y="10823642"/>
            <a:ext cx="1004284" cy="724498"/>
          </a:xfrm>
          <a:prstGeom prst="rect">
            <a:avLst/>
          </a:prstGeom>
        </p:spPr>
      </p:pic>
      <p:pic>
        <p:nvPicPr>
          <p:cNvPr id="4" name="Picture 3" descr="A close up of a blue electronic device&#10;&#10;Description automatically generated">
            <a:extLst>
              <a:ext uri="{FF2B5EF4-FFF2-40B4-BE49-F238E27FC236}">
                <a16:creationId xmlns:a16="http://schemas.microsoft.com/office/drawing/2014/main" id="{7E185AFE-B7A2-D27A-6A67-927E2DD156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3577" y="10833637"/>
            <a:ext cx="1153109" cy="714503"/>
          </a:xfrm>
          <a:prstGeom prst="rect">
            <a:avLst/>
          </a:prstGeom>
        </p:spPr>
      </p:pic>
      <p:pic>
        <p:nvPicPr>
          <p:cNvPr id="8" name="Picture 7" descr="A blue and black electronic device&#10;&#10;Description automatically generated">
            <a:extLst>
              <a:ext uri="{FF2B5EF4-FFF2-40B4-BE49-F238E27FC236}">
                <a16:creationId xmlns:a16="http://schemas.microsoft.com/office/drawing/2014/main" id="{CB32A961-C6C2-82B1-8A54-38405F0297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6931" y="10683576"/>
            <a:ext cx="1153109" cy="1153109"/>
          </a:xfrm>
          <a:prstGeom prst="rect">
            <a:avLst/>
          </a:prstGeom>
        </p:spPr>
      </p:pic>
      <p:pic>
        <p:nvPicPr>
          <p:cNvPr id="9" name="Picture 8" descr="A small metal device with red and black wires&#10;&#10;Description automatically generated">
            <a:extLst>
              <a:ext uri="{FF2B5EF4-FFF2-40B4-BE49-F238E27FC236}">
                <a16:creationId xmlns:a16="http://schemas.microsoft.com/office/drawing/2014/main" id="{3F15385F-5815-36A9-963B-B8274C0E7A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2367" y="10722803"/>
            <a:ext cx="1759694" cy="1320533"/>
          </a:xfrm>
          <a:prstGeom prst="rect">
            <a:avLst/>
          </a:prstGeom>
        </p:spPr>
      </p:pic>
      <p:pic>
        <p:nvPicPr>
          <p:cNvPr id="10" name="Picture 9" descr="A blue plastic device with a white propeller&#10;&#10;Description automatically generated">
            <a:extLst>
              <a:ext uri="{FF2B5EF4-FFF2-40B4-BE49-F238E27FC236}">
                <a16:creationId xmlns:a16="http://schemas.microsoft.com/office/drawing/2014/main" id="{DBFBD456-0859-BD4E-98EA-3E632B9073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0338" y="7240365"/>
            <a:ext cx="4183239" cy="3133390"/>
          </a:xfrm>
          <a:prstGeom prst="rect">
            <a:avLst/>
          </a:prstGeom>
        </p:spPr>
      </p:pic>
      <p:pic>
        <p:nvPicPr>
          <p:cNvPr id="11" name="Picture 10" descr="A red and white electronic device&#10;&#10;Description automatically generated">
            <a:extLst>
              <a:ext uri="{FF2B5EF4-FFF2-40B4-BE49-F238E27FC236}">
                <a16:creationId xmlns:a16="http://schemas.microsoft.com/office/drawing/2014/main" id="{B36EE8B4-B4F6-F3C5-1695-D1EE22BFAC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92090" y="10750420"/>
            <a:ext cx="1032677" cy="1032677"/>
          </a:xfrm>
          <a:prstGeom prst="rect">
            <a:avLst/>
          </a:prstGeom>
        </p:spPr>
      </p:pic>
      <p:pic>
        <p:nvPicPr>
          <p:cNvPr id="13" name="Picture 12">
            <a:extLst>
              <a:ext uri="{FF2B5EF4-FFF2-40B4-BE49-F238E27FC236}">
                <a16:creationId xmlns:a16="http://schemas.microsoft.com/office/drawing/2014/main" id="{C2057004-652A-DC96-F550-15637E0C74D7}"/>
              </a:ext>
            </a:extLst>
          </p:cNvPr>
          <p:cNvPicPr>
            <a:picLocks noChangeAspect="1"/>
          </p:cNvPicPr>
          <p:nvPr/>
        </p:nvPicPr>
        <p:blipFill>
          <a:blip r:embed="rId10"/>
          <a:stretch>
            <a:fillRect/>
          </a:stretch>
        </p:blipFill>
        <p:spPr>
          <a:xfrm>
            <a:off x="2477030" y="1272887"/>
            <a:ext cx="7237940" cy="5086827"/>
          </a:xfrm>
          <a:prstGeom prst="rect">
            <a:avLst/>
          </a:prstGeom>
        </p:spPr>
      </p:pic>
    </p:spTree>
    <p:extLst>
      <p:ext uri="{BB962C8B-B14F-4D97-AF65-F5344CB8AC3E}">
        <p14:creationId xmlns:p14="http://schemas.microsoft.com/office/powerpoint/2010/main" val="389393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BE384-FBC0-1778-1A81-2D3B10877605}"/>
              </a:ext>
            </a:extLst>
          </p:cNvPr>
          <p:cNvSpPr/>
          <p:nvPr/>
        </p:nvSpPr>
        <p:spPr>
          <a:xfrm>
            <a:off x="332255" y="248052"/>
            <a:ext cx="7151909" cy="84525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382" y="5570592"/>
            <a:ext cx="1114474" cy="1114474"/>
          </a:xfrm>
          <a:prstGeom prst="rect">
            <a:avLst/>
          </a:prstGeom>
        </p:spPr>
      </p:pic>
      <p:sp>
        <p:nvSpPr>
          <p:cNvPr id="5" name="TextBox 4">
            <a:extLst>
              <a:ext uri="{FF2B5EF4-FFF2-40B4-BE49-F238E27FC236}">
                <a16:creationId xmlns:a16="http://schemas.microsoft.com/office/drawing/2014/main" id="{816A015C-49EC-3B9B-16DB-6DA2D07F9272}"/>
              </a:ext>
            </a:extLst>
          </p:cNvPr>
          <p:cNvSpPr txBox="1"/>
          <p:nvPr/>
        </p:nvSpPr>
        <p:spPr>
          <a:xfrm>
            <a:off x="420320" y="378291"/>
            <a:ext cx="6975777"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Helapalla K.O.R.I – 225520F</a:t>
            </a:r>
          </a:p>
        </p:txBody>
      </p:sp>
      <p:pic>
        <p:nvPicPr>
          <p:cNvPr id="2" name="Picture 1" descr="A small metal device with wires&#10;&#10;Description automatically generated">
            <a:extLst>
              <a:ext uri="{FF2B5EF4-FFF2-40B4-BE49-F238E27FC236}">
                <a16:creationId xmlns:a16="http://schemas.microsoft.com/office/drawing/2014/main" id="{5E77A292-9685-CA8C-AFBD-407844EB2A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914" y="5811005"/>
            <a:ext cx="1171675" cy="845255"/>
          </a:xfrm>
          <a:prstGeom prst="rect">
            <a:avLst/>
          </a:prstGeom>
        </p:spPr>
      </p:pic>
      <p:pic>
        <p:nvPicPr>
          <p:cNvPr id="13" name="Picture 12" descr="A close up of a blue electronic device&#10;&#10;Description automatically generated">
            <a:extLst>
              <a:ext uri="{FF2B5EF4-FFF2-40B4-BE49-F238E27FC236}">
                <a16:creationId xmlns:a16="http://schemas.microsoft.com/office/drawing/2014/main" id="{FDE5E6BF-C675-A5C6-2CAD-AAE6A63C8A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8894" y="5920336"/>
            <a:ext cx="1011231" cy="626591"/>
          </a:xfrm>
          <a:prstGeom prst="rect">
            <a:avLst/>
          </a:prstGeom>
        </p:spPr>
      </p:pic>
      <p:pic>
        <p:nvPicPr>
          <p:cNvPr id="14" name="Picture 13" descr="A small metal device with red and black wires&#10;&#10;Description automatically generated">
            <a:extLst>
              <a:ext uri="{FF2B5EF4-FFF2-40B4-BE49-F238E27FC236}">
                <a16:creationId xmlns:a16="http://schemas.microsoft.com/office/drawing/2014/main" id="{C5D6EA7A-F7BB-582C-FCDF-8C1158D34F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7962" y="5718671"/>
            <a:ext cx="1485107" cy="1114474"/>
          </a:xfrm>
          <a:prstGeom prst="rect">
            <a:avLst/>
          </a:prstGeom>
        </p:spPr>
      </p:pic>
      <p:pic>
        <p:nvPicPr>
          <p:cNvPr id="15" name="Picture 14" descr="A red and white electronic device&#10;&#10;Description automatically generated">
            <a:extLst>
              <a:ext uri="{FF2B5EF4-FFF2-40B4-BE49-F238E27FC236}">
                <a16:creationId xmlns:a16="http://schemas.microsoft.com/office/drawing/2014/main" id="{2D591E41-8B4E-FF50-F7B9-7E18EA384A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0649" y="5703406"/>
            <a:ext cx="1114475" cy="1114475"/>
          </a:xfrm>
          <a:prstGeom prst="rect">
            <a:avLst/>
          </a:prstGeom>
        </p:spPr>
      </p:pic>
      <p:pic>
        <p:nvPicPr>
          <p:cNvPr id="4" name="Picture 3" descr="A green circuit board with a white ribbon&#10;&#10;Description automatically generated">
            <a:extLst>
              <a:ext uri="{FF2B5EF4-FFF2-40B4-BE49-F238E27FC236}">
                <a16:creationId xmlns:a16="http://schemas.microsoft.com/office/drawing/2014/main" id="{3AEBEB8B-3801-A0E2-D608-4D26390701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402605">
            <a:off x="224313" y="5534567"/>
            <a:ext cx="1910637" cy="1482681"/>
          </a:xfrm>
          <a:prstGeom prst="rect">
            <a:avLst/>
          </a:prstGeom>
        </p:spPr>
      </p:pic>
      <p:pic>
        <p:nvPicPr>
          <p:cNvPr id="8" name="Picture 7" descr="A blue electronic board with black and silver components&#10;&#10;Description automatically generated">
            <a:extLst>
              <a:ext uri="{FF2B5EF4-FFF2-40B4-BE49-F238E27FC236}">
                <a16:creationId xmlns:a16="http://schemas.microsoft.com/office/drawing/2014/main" id="{4C4D756B-1C05-5EC2-50D4-81CA501E92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470516">
            <a:off x="9540724" y="6102230"/>
            <a:ext cx="703608" cy="552332"/>
          </a:xfrm>
          <a:prstGeom prst="rect">
            <a:avLst/>
          </a:prstGeom>
        </p:spPr>
      </p:pic>
      <p:pic>
        <p:nvPicPr>
          <p:cNvPr id="9" name="Picture 8" descr="A blue circuit board with black background&#10;&#10;Description automatically generated">
            <a:extLst>
              <a:ext uri="{FF2B5EF4-FFF2-40B4-BE49-F238E27FC236}">
                <a16:creationId xmlns:a16="http://schemas.microsoft.com/office/drawing/2014/main" id="{2ECA22B1-F8CB-B9C2-B5BD-A14989EC53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910526">
            <a:off x="9340405" y="5146142"/>
            <a:ext cx="1000942" cy="1000942"/>
          </a:xfrm>
          <a:prstGeom prst="rect">
            <a:avLst/>
          </a:prstGeom>
        </p:spPr>
      </p:pic>
      <p:pic>
        <p:nvPicPr>
          <p:cNvPr id="10" name="Picture 9" descr="A green circuit board with many different components&#10;&#10;Description automatically generated">
            <a:extLst>
              <a:ext uri="{FF2B5EF4-FFF2-40B4-BE49-F238E27FC236}">
                <a16:creationId xmlns:a16="http://schemas.microsoft.com/office/drawing/2014/main" id="{A46DBD5C-D16E-DA65-3A0B-1B1683560F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122436">
            <a:off x="8263594" y="6014913"/>
            <a:ext cx="900396" cy="498219"/>
          </a:xfrm>
          <a:prstGeom prst="rect">
            <a:avLst/>
          </a:prstGeom>
        </p:spPr>
      </p:pic>
      <p:sp>
        <p:nvSpPr>
          <p:cNvPr id="11" name="Arrow: Left-Right 10">
            <a:extLst>
              <a:ext uri="{FF2B5EF4-FFF2-40B4-BE49-F238E27FC236}">
                <a16:creationId xmlns:a16="http://schemas.microsoft.com/office/drawing/2014/main" id="{5BA78B1E-F5D2-362D-32E0-864801992599}"/>
              </a:ext>
            </a:extLst>
          </p:cNvPr>
          <p:cNvSpPr/>
          <p:nvPr/>
        </p:nvSpPr>
        <p:spPr>
          <a:xfrm rot="19688767">
            <a:off x="8944331" y="5747838"/>
            <a:ext cx="379241" cy="138133"/>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 name="Arrow: Left-Right 15">
            <a:extLst>
              <a:ext uri="{FF2B5EF4-FFF2-40B4-BE49-F238E27FC236}">
                <a16:creationId xmlns:a16="http://schemas.microsoft.com/office/drawing/2014/main" id="{DABD9C6D-8D19-39EF-3B94-0BFA4CEC7222}"/>
              </a:ext>
            </a:extLst>
          </p:cNvPr>
          <p:cNvSpPr/>
          <p:nvPr/>
        </p:nvSpPr>
        <p:spPr>
          <a:xfrm rot="1023484">
            <a:off x="9041827" y="6074713"/>
            <a:ext cx="537961" cy="167019"/>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7" name="TextBox 16">
            <a:extLst>
              <a:ext uri="{FF2B5EF4-FFF2-40B4-BE49-F238E27FC236}">
                <a16:creationId xmlns:a16="http://schemas.microsoft.com/office/drawing/2014/main" id="{E30813F2-28D0-D96C-DCA0-E31836BD6CEA}"/>
              </a:ext>
            </a:extLst>
          </p:cNvPr>
          <p:cNvSpPr txBox="1"/>
          <p:nvPr/>
        </p:nvSpPr>
        <p:spPr>
          <a:xfrm>
            <a:off x="487683" y="1274770"/>
            <a:ext cx="11216633" cy="4524315"/>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solidFill>
                  <a:schemeClr val="bg1"/>
                </a:solidFill>
                <a:latin typeface="Century Gothic" panose="020B0502020202020204" pitchFamily="34" charset="0"/>
              </a:rPr>
              <a:t>Program the camera to identify the color of the ball and the color of the paddle of AI player and get their real-time locations. (x , y coordinates)</a:t>
            </a:r>
          </a:p>
          <a:p>
            <a:pPr marL="285750" indent="-285750" algn="just">
              <a:buFont typeface="Arial" panose="020B0604020202020204" pitchFamily="34" charset="0"/>
              <a:buChar char="•"/>
            </a:pPr>
            <a:endParaRPr lang="en-US" sz="2400" dirty="0">
              <a:solidFill>
                <a:schemeClr val="bg1"/>
              </a:solidFill>
              <a:latin typeface="Century Gothic" panose="020B0502020202020204" pitchFamily="34" charset="0"/>
            </a:endParaRPr>
          </a:p>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Program Nema 17 stepper motor with A4988 stepper motor driver to control the paddle of AI player and program the solenoid push and pull module with relay module to strike the ball (AI player) according to the locations of the ball and the paddle. </a:t>
            </a:r>
          </a:p>
          <a:p>
            <a:pPr marL="285750" indent="-285750" algn="just">
              <a:buFont typeface="Arial" panose="020B0604020202020204" pitchFamily="34" charset="0"/>
              <a:buChar char="•"/>
            </a:pPr>
            <a:endParaRPr lang="en-US" sz="2400" dirty="0">
              <a:solidFill>
                <a:schemeClr val="bg1"/>
              </a:solidFill>
              <a:latin typeface="Century Gothic" panose="020B0502020202020204" pitchFamily="34" charset="0"/>
            </a:endParaRPr>
          </a:p>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Use Serial Communication to Identify and distinguish the correct ports of Arduino Mega and Uno that are connected to the raspberry pi using two USB ports. Assemble the final codes with Serial Communication.</a:t>
            </a:r>
          </a:p>
          <a:p>
            <a:pPr marL="285750" indent="-285750" algn="just">
              <a:buFont typeface="Arial" panose="020B0604020202020204" pitchFamily="34" charset="0"/>
              <a:buChar char="•"/>
            </a:pPr>
            <a:endParaRPr lang="en-US" sz="24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847660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BE384-FBC0-1778-1A81-2D3B10877605}"/>
              </a:ext>
            </a:extLst>
          </p:cNvPr>
          <p:cNvSpPr/>
          <p:nvPr/>
        </p:nvSpPr>
        <p:spPr>
          <a:xfrm>
            <a:off x="332255" y="248052"/>
            <a:ext cx="7151909" cy="84525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382" y="5570592"/>
            <a:ext cx="1114474" cy="1114474"/>
          </a:xfrm>
          <a:prstGeom prst="rect">
            <a:avLst/>
          </a:prstGeom>
        </p:spPr>
      </p:pic>
      <p:sp>
        <p:nvSpPr>
          <p:cNvPr id="5" name="TextBox 4">
            <a:extLst>
              <a:ext uri="{FF2B5EF4-FFF2-40B4-BE49-F238E27FC236}">
                <a16:creationId xmlns:a16="http://schemas.microsoft.com/office/drawing/2014/main" id="{816A015C-49EC-3B9B-16DB-6DA2D07F9272}"/>
              </a:ext>
            </a:extLst>
          </p:cNvPr>
          <p:cNvSpPr txBox="1"/>
          <p:nvPr/>
        </p:nvSpPr>
        <p:spPr>
          <a:xfrm>
            <a:off x="420320" y="378291"/>
            <a:ext cx="6975777"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Helapalla K.O.R.I – 225520F</a:t>
            </a:r>
          </a:p>
        </p:txBody>
      </p:sp>
      <p:pic>
        <p:nvPicPr>
          <p:cNvPr id="2" name="Picture 1" descr="A small metal device with wires&#10;&#10;Description automatically generated">
            <a:extLst>
              <a:ext uri="{FF2B5EF4-FFF2-40B4-BE49-F238E27FC236}">
                <a16:creationId xmlns:a16="http://schemas.microsoft.com/office/drawing/2014/main" id="{5E77A292-9685-CA8C-AFBD-407844EB2A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914" y="5811005"/>
            <a:ext cx="1171675" cy="845255"/>
          </a:xfrm>
          <a:prstGeom prst="rect">
            <a:avLst/>
          </a:prstGeom>
        </p:spPr>
      </p:pic>
      <p:pic>
        <p:nvPicPr>
          <p:cNvPr id="13" name="Picture 12" descr="A close up of a blue electronic device&#10;&#10;Description automatically generated">
            <a:extLst>
              <a:ext uri="{FF2B5EF4-FFF2-40B4-BE49-F238E27FC236}">
                <a16:creationId xmlns:a16="http://schemas.microsoft.com/office/drawing/2014/main" id="{FDE5E6BF-C675-A5C6-2CAD-AAE6A63C8A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8894" y="5920336"/>
            <a:ext cx="1011231" cy="626591"/>
          </a:xfrm>
          <a:prstGeom prst="rect">
            <a:avLst/>
          </a:prstGeom>
        </p:spPr>
      </p:pic>
      <p:pic>
        <p:nvPicPr>
          <p:cNvPr id="14" name="Picture 13" descr="A small metal device with red and black wires&#10;&#10;Description automatically generated">
            <a:extLst>
              <a:ext uri="{FF2B5EF4-FFF2-40B4-BE49-F238E27FC236}">
                <a16:creationId xmlns:a16="http://schemas.microsoft.com/office/drawing/2014/main" id="{C5D6EA7A-F7BB-582C-FCDF-8C1158D34F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7962" y="5718671"/>
            <a:ext cx="1485107" cy="1114474"/>
          </a:xfrm>
          <a:prstGeom prst="rect">
            <a:avLst/>
          </a:prstGeom>
        </p:spPr>
      </p:pic>
      <p:pic>
        <p:nvPicPr>
          <p:cNvPr id="15" name="Picture 14" descr="A red and white electronic device&#10;&#10;Description automatically generated">
            <a:extLst>
              <a:ext uri="{FF2B5EF4-FFF2-40B4-BE49-F238E27FC236}">
                <a16:creationId xmlns:a16="http://schemas.microsoft.com/office/drawing/2014/main" id="{2D591E41-8B4E-FF50-F7B9-7E18EA384A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0649" y="5703406"/>
            <a:ext cx="1114475" cy="1114475"/>
          </a:xfrm>
          <a:prstGeom prst="rect">
            <a:avLst/>
          </a:prstGeom>
        </p:spPr>
      </p:pic>
      <p:pic>
        <p:nvPicPr>
          <p:cNvPr id="4" name="Picture 3" descr="A green circuit board with a white ribbon&#10;&#10;Description automatically generated">
            <a:extLst>
              <a:ext uri="{FF2B5EF4-FFF2-40B4-BE49-F238E27FC236}">
                <a16:creationId xmlns:a16="http://schemas.microsoft.com/office/drawing/2014/main" id="{3AEBEB8B-3801-A0E2-D608-4D26390701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314141">
            <a:off x="-253359" y="1245265"/>
            <a:ext cx="5723807" cy="4441754"/>
          </a:xfrm>
          <a:prstGeom prst="rect">
            <a:avLst/>
          </a:prstGeom>
        </p:spPr>
      </p:pic>
      <p:pic>
        <p:nvPicPr>
          <p:cNvPr id="8" name="Picture 7" descr="A blue electronic board with black and silver components&#10;&#10;Description automatically generated">
            <a:extLst>
              <a:ext uri="{FF2B5EF4-FFF2-40B4-BE49-F238E27FC236}">
                <a16:creationId xmlns:a16="http://schemas.microsoft.com/office/drawing/2014/main" id="{4C4D756B-1C05-5EC2-50D4-81CA501E92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470516">
            <a:off x="9540724" y="6102230"/>
            <a:ext cx="703608" cy="552332"/>
          </a:xfrm>
          <a:prstGeom prst="rect">
            <a:avLst/>
          </a:prstGeom>
        </p:spPr>
      </p:pic>
      <p:pic>
        <p:nvPicPr>
          <p:cNvPr id="9" name="Picture 8" descr="A blue circuit board with black background&#10;&#10;Description automatically generated">
            <a:extLst>
              <a:ext uri="{FF2B5EF4-FFF2-40B4-BE49-F238E27FC236}">
                <a16:creationId xmlns:a16="http://schemas.microsoft.com/office/drawing/2014/main" id="{2ECA22B1-F8CB-B9C2-B5BD-A14989EC53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910526">
            <a:off x="9340405" y="5146142"/>
            <a:ext cx="1000942" cy="1000942"/>
          </a:xfrm>
          <a:prstGeom prst="rect">
            <a:avLst/>
          </a:prstGeom>
        </p:spPr>
      </p:pic>
      <p:pic>
        <p:nvPicPr>
          <p:cNvPr id="10" name="Picture 9" descr="A green circuit board with many different components&#10;&#10;Description automatically generated">
            <a:extLst>
              <a:ext uri="{FF2B5EF4-FFF2-40B4-BE49-F238E27FC236}">
                <a16:creationId xmlns:a16="http://schemas.microsoft.com/office/drawing/2014/main" id="{A46DBD5C-D16E-DA65-3A0B-1B1683560F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122436">
            <a:off x="8263594" y="6014913"/>
            <a:ext cx="900396" cy="498219"/>
          </a:xfrm>
          <a:prstGeom prst="rect">
            <a:avLst/>
          </a:prstGeom>
        </p:spPr>
      </p:pic>
      <p:sp>
        <p:nvSpPr>
          <p:cNvPr id="11" name="Arrow: Left-Right 10">
            <a:extLst>
              <a:ext uri="{FF2B5EF4-FFF2-40B4-BE49-F238E27FC236}">
                <a16:creationId xmlns:a16="http://schemas.microsoft.com/office/drawing/2014/main" id="{5BA78B1E-F5D2-362D-32E0-864801992599}"/>
              </a:ext>
            </a:extLst>
          </p:cNvPr>
          <p:cNvSpPr/>
          <p:nvPr/>
        </p:nvSpPr>
        <p:spPr>
          <a:xfrm rot="19688767">
            <a:off x="8944331" y="5747838"/>
            <a:ext cx="379241" cy="138133"/>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 name="Arrow: Left-Right 15">
            <a:extLst>
              <a:ext uri="{FF2B5EF4-FFF2-40B4-BE49-F238E27FC236}">
                <a16:creationId xmlns:a16="http://schemas.microsoft.com/office/drawing/2014/main" id="{DABD9C6D-8D19-39EF-3B94-0BFA4CEC7222}"/>
              </a:ext>
            </a:extLst>
          </p:cNvPr>
          <p:cNvSpPr/>
          <p:nvPr/>
        </p:nvSpPr>
        <p:spPr>
          <a:xfrm rot="1023484">
            <a:off x="9041827" y="6074713"/>
            <a:ext cx="537961" cy="167019"/>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F54B0030-9B9D-DA85-ADE9-304B14B219F3}"/>
              </a:ext>
            </a:extLst>
          </p:cNvPr>
          <p:cNvSpPr txBox="1"/>
          <p:nvPr/>
        </p:nvSpPr>
        <p:spPr>
          <a:xfrm>
            <a:off x="5146561" y="1702081"/>
            <a:ext cx="6767086" cy="3046988"/>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Raspberry pi Camera module is used to get the real-time frames of the play-area.</a:t>
            </a:r>
          </a:p>
          <a:p>
            <a:pPr marL="285750" indent="-285750">
              <a:buFont typeface="Arial" panose="020B0604020202020204" pitchFamily="34" charset="0"/>
              <a:buChar char="•"/>
            </a:pPr>
            <a:endParaRPr lang="en-US" sz="2400" dirty="0">
              <a:solidFill>
                <a:schemeClr val="bg1"/>
              </a:solidFill>
              <a:latin typeface="Century Gothic" panose="020B0502020202020204" pitchFamily="34" charset="0"/>
            </a:endParaRPr>
          </a:p>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Implemented a computer vision algorithm to track the color using HSV color space to get the real-time locations of the ball and the AI player’s paddle. OpenCV library in python is used for this.</a:t>
            </a:r>
          </a:p>
        </p:txBody>
      </p:sp>
    </p:spTree>
    <p:extLst>
      <p:ext uri="{BB962C8B-B14F-4D97-AF65-F5344CB8AC3E}">
        <p14:creationId xmlns:p14="http://schemas.microsoft.com/office/powerpoint/2010/main" val="2731907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BE384-FBC0-1778-1A81-2D3B10877605}"/>
              </a:ext>
            </a:extLst>
          </p:cNvPr>
          <p:cNvSpPr/>
          <p:nvPr/>
        </p:nvSpPr>
        <p:spPr>
          <a:xfrm>
            <a:off x="332255" y="248052"/>
            <a:ext cx="7151909" cy="84525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382" y="5570592"/>
            <a:ext cx="1114474" cy="1114474"/>
          </a:xfrm>
          <a:prstGeom prst="rect">
            <a:avLst/>
          </a:prstGeom>
        </p:spPr>
      </p:pic>
      <p:sp>
        <p:nvSpPr>
          <p:cNvPr id="5" name="TextBox 4">
            <a:extLst>
              <a:ext uri="{FF2B5EF4-FFF2-40B4-BE49-F238E27FC236}">
                <a16:creationId xmlns:a16="http://schemas.microsoft.com/office/drawing/2014/main" id="{816A015C-49EC-3B9B-16DB-6DA2D07F9272}"/>
              </a:ext>
            </a:extLst>
          </p:cNvPr>
          <p:cNvSpPr txBox="1"/>
          <p:nvPr/>
        </p:nvSpPr>
        <p:spPr>
          <a:xfrm>
            <a:off x="420320" y="378291"/>
            <a:ext cx="6975777"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Helapalla K.O.R.I – 225520F</a:t>
            </a:r>
          </a:p>
        </p:txBody>
      </p:sp>
      <p:pic>
        <p:nvPicPr>
          <p:cNvPr id="2" name="Picture 1" descr="A small metal device with wires&#10;&#10;Description automatically generated">
            <a:extLst>
              <a:ext uri="{FF2B5EF4-FFF2-40B4-BE49-F238E27FC236}">
                <a16:creationId xmlns:a16="http://schemas.microsoft.com/office/drawing/2014/main" id="{5E77A292-9685-CA8C-AFBD-407844EB2A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914" y="5811005"/>
            <a:ext cx="1171675" cy="845255"/>
          </a:xfrm>
          <a:prstGeom prst="rect">
            <a:avLst/>
          </a:prstGeom>
        </p:spPr>
      </p:pic>
      <p:pic>
        <p:nvPicPr>
          <p:cNvPr id="13" name="Picture 12" descr="A close up of a blue electronic device&#10;&#10;Description automatically generated">
            <a:extLst>
              <a:ext uri="{FF2B5EF4-FFF2-40B4-BE49-F238E27FC236}">
                <a16:creationId xmlns:a16="http://schemas.microsoft.com/office/drawing/2014/main" id="{FDE5E6BF-C675-A5C6-2CAD-AAE6A63C8A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8894" y="5920336"/>
            <a:ext cx="1011231" cy="626591"/>
          </a:xfrm>
          <a:prstGeom prst="rect">
            <a:avLst/>
          </a:prstGeom>
        </p:spPr>
      </p:pic>
      <p:pic>
        <p:nvPicPr>
          <p:cNvPr id="14" name="Picture 13" descr="A small metal device with red and black wires&#10;&#10;Description automatically generated">
            <a:extLst>
              <a:ext uri="{FF2B5EF4-FFF2-40B4-BE49-F238E27FC236}">
                <a16:creationId xmlns:a16="http://schemas.microsoft.com/office/drawing/2014/main" id="{C5D6EA7A-F7BB-582C-FCDF-8C1158D34F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7962" y="5718671"/>
            <a:ext cx="1485107" cy="1114474"/>
          </a:xfrm>
          <a:prstGeom prst="rect">
            <a:avLst/>
          </a:prstGeom>
        </p:spPr>
      </p:pic>
      <p:pic>
        <p:nvPicPr>
          <p:cNvPr id="15" name="Picture 14" descr="A red and white electronic device&#10;&#10;Description automatically generated">
            <a:extLst>
              <a:ext uri="{FF2B5EF4-FFF2-40B4-BE49-F238E27FC236}">
                <a16:creationId xmlns:a16="http://schemas.microsoft.com/office/drawing/2014/main" id="{2D591E41-8B4E-FF50-F7B9-7E18EA384A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0649" y="5703406"/>
            <a:ext cx="1114475" cy="1114475"/>
          </a:xfrm>
          <a:prstGeom prst="rect">
            <a:avLst/>
          </a:prstGeom>
        </p:spPr>
      </p:pic>
      <p:pic>
        <p:nvPicPr>
          <p:cNvPr id="4" name="Picture 3" descr="A green circuit board with a white ribbon&#10;&#10;Description automatically generated">
            <a:extLst>
              <a:ext uri="{FF2B5EF4-FFF2-40B4-BE49-F238E27FC236}">
                <a16:creationId xmlns:a16="http://schemas.microsoft.com/office/drawing/2014/main" id="{3AEBEB8B-3801-A0E2-D608-4D26390701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314141">
            <a:off x="-253359" y="1245265"/>
            <a:ext cx="5723807" cy="4441754"/>
          </a:xfrm>
          <a:prstGeom prst="rect">
            <a:avLst/>
          </a:prstGeom>
        </p:spPr>
      </p:pic>
      <p:pic>
        <p:nvPicPr>
          <p:cNvPr id="8" name="Picture 7" descr="A blue electronic board with black and silver components&#10;&#10;Description automatically generated">
            <a:extLst>
              <a:ext uri="{FF2B5EF4-FFF2-40B4-BE49-F238E27FC236}">
                <a16:creationId xmlns:a16="http://schemas.microsoft.com/office/drawing/2014/main" id="{4C4D756B-1C05-5EC2-50D4-81CA501E92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470516">
            <a:off x="9540724" y="6102230"/>
            <a:ext cx="703608" cy="552332"/>
          </a:xfrm>
          <a:prstGeom prst="rect">
            <a:avLst/>
          </a:prstGeom>
        </p:spPr>
      </p:pic>
      <p:pic>
        <p:nvPicPr>
          <p:cNvPr id="9" name="Picture 8" descr="A blue circuit board with black background&#10;&#10;Description automatically generated">
            <a:extLst>
              <a:ext uri="{FF2B5EF4-FFF2-40B4-BE49-F238E27FC236}">
                <a16:creationId xmlns:a16="http://schemas.microsoft.com/office/drawing/2014/main" id="{2ECA22B1-F8CB-B9C2-B5BD-A14989EC53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910526">
            <a:off x="9340405" y="5146142"/>
            <a:ext cx="1000942" cy="1000942"/>
          </a:xfrm>
          <a:prstGeom prst="rect">
            <a:avLst/>
          </a:prstGeom>
        </p:spPr>
      </p:pic>
      <p:pic>
        <p:nvPicPr>
          <p:cNvPr id="10" name="Picture 9" descr="A green circuit board with many different components&#10;&#10;Description automatically generated">
            <a:extLst>
              <a:ext uri="{FF2B5EF4-FFF2-40B4-BE49-F238E27FC236}">
                <a16:creationId xmlns:a16="http://schemas.microsoft.com/office/drawing/2014/main" id="{A46DBD5C-D16E-DA65-3A0B-1B1683560F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122436">
            <a:off x="8263594" y="6014913"/>
            <a:ext cx="900396" cy="498219"/>
          </a:xfrm>
          <a:prstGeom prst="rect">
            <a:avLst/>
          </a:prstGeom>
        </p:spPr>
      </p:pic>
      <p:sp>
        <p:nvSpPr>
          <p:cNvPr id="11" name="Arrow: Left-Right 10">
            <a:extLst>
              <a:ext uri="{FF2B5EF4-FFF2-40B4-BE49-F238E27FC236}">
                <a16:creationId xmlns:a16="http://schemas.microsoft.com/office/drawing/2014/main" id="{5BA78B1E-F5D2-362D-32E0-864801992599}"/>
              </a:ext>
            </a:extLst>
          </p:cNvPr>
          <p:cNvSpPr/>
          <p:nvPr/>
        </p:nvSpPr>
        <p:spPr>
          <a:xfrm rot="19688767">
            <a:off x="8944331" y="5747838"/>
            <a:ext cx="379241" cy="138133"/>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 name="Arrow: Left-Right 15">
            <a:extLst>
              <a:ext uri="{FF2B5EF4-FFF2-40B4-BE49-F238E27FC236}">
                <a16:creationId xmlns:a16="http://schemas.microsoft.com/office/drawing/2014/main" id="{DABD9C6D-8D19-39EF-3B94-0BFA4CEC7222}"/>
              </a:ext>
            </a:extLst>
          </p:cNvPr>
          <p:cNvSpPr/>
          <p:nvPr/>
        </p:nvSpPr>
        <p:spPr>
          <a:xfrm rot="1023484">
            <a:off x="9041827" y="6074713"/>
            <a:ext cx="537961" cy="167019"/>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F54B0030-9B9D-DA85-ADE9-304B14B219F3}"/>
              </a:ext>
            </a:extLst>
          </p:cNvPr>
          <p:cNvSpPr txBox="1"/>
          <p:nvPr/>
        </p:nvSpPr>
        <p:spPr>
          <a:xfrm>
            <a:off x="5146561" y="1702081"/>
            <a:ext cx="6767086" cy="3046988"/>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With the help of real-time locations of the ball and the AI player’s paddle, Raspberry pi sends characters to Arduino Uno using Serial Communication to control the movement of AI player’s paddle and to control the Solenoid push and pull module with relay module to strike the ball from AI player side.</a:t>
            </a:r>
          </a:p>
        </p:txBody>
      </p:sp>
    </p:spTree>
    <p:extLst>
      <p:ext uri="{BB962C8B-B14F-4D97-AF65-F5344CB8AC3E}">
        <p14:creationId xmlns:p14="http://schemas.microsoft.com/office/powerpoint/2010/main" val="3928530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BE384-FBC0-1778-1A81-2D3B10877605}"/>
              </a:ext>
            </a:extLst>
          </p:cNvPr>
          <p:cNvSpPr/>
          <p:nvPr/>
        </p:nvSpPr>
        <p:spPr>
          <a:xfrm>
            <a:off x="332255" y="248052"/>
            <a:ext cx="7151909" cy="84525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382" y="5570592"/>
            <a:ext cx="1114474" cy="1114474"/>
          </a:xfrm>
          <a:prstGeom prst="rect">
            <a:avLst/>
          </a:prstGeom>
        </p:spPr>
      </p:pic>
      <p:sp>
        <p:nvSpPr>
          <p:cNvPr id="5" name="TextBox 4">
            <a:extLst>
              <a:ext uri="{FF2B5EF4-FFF2-40B4-BE49-F238E27FC236}">
                <a16:creationId xmlns:a16="http://schemas.microsoft.com/office/drawing/2014/main" id="{816A015C-49EC-3B9B-16DB-6DA2D07F9272}"/>
              </a:ext>
            </a:extLst>
          </p:cNvPr>
          <p:cNvSpPr txBox="1"/>
          <p:nvPr/>
        </p:nvSpPr>
        <p:spPr>
          <a:xfrm>
            <a:off x="420320" y="378291"/>
            <a:ext cx="6975777"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Helapalla K.O.R.I – 225520F</a:t>
            </a:r>
          </a:p>
        </p:txBody>
      </p:sp>
      <p:sp>
        <p:nvSpPr>
          <p:cNvPr id="18" name="TextBox 17">
            <a:extLst>
              <a:ext uri="{FF2B5EF4-FFF2-40B4-BE49-F238E27FC236}">
                <a16:creationId xmlns:a16="http://schemas.microsoft.com/office/drawing/2014/main" id="{F54B0030-9B9D-DA85-ADE9-304B14B219F3}"/>
              </a:ext>
            </a:extLst>
          </p:cNvPr>
          <p:cNvSpPr txBox="1"/>
          <p:nvPr/>
        </p:nvSpPr>
        <p:spPr>
          <a:xfrm>
            <a:off x="4718533" y="1331777"/>
            <a:ext cx="7248180" cy="3785652"/>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solidFill>
                  <a:schemeClr val="bg1"/>
                </a:solidFill>
                <a:latin typeface="Century Gothic" panose="020B0502020202020204" pitchFamily="34" charset="0"/>
              </a:rPr>
              <a:t>Nema 17 with A4988 stepper motor driver controls the AI player’s paddle movement (Belt driven linear actuator) according to those signals came from Raspberry pi.</a:t>
            </a:r>
          </a:p>
          <a:p>
            <a:pPr marL="342900" indent="-342900">
              <a:buFont typeface="Arial" panose="020B0604020202020204" pitchFamily="34" charset="0"/>
              <a:buChar char="•"/>
            </a:pPr>
            <a:endParaRPr lang="en-US" sz="2400" dirty="0">
              <a:solidFill>
                <a:schemeClr val="bg1"/>
              </a:solidFill>
              <a:latin typeface="Century Gothic" panose="020B0502020202020204" pitchFamily="34" charset="0"/>
            </a:endParaRPr>
          </a:p>
          <a:p>
            <a:pPr marL="800100" lvl="1" indent="-342900">
              <a:buFont typeface="Wingdings" panose="05000000000000000000" pitchFamily="2" charset="2"/>
              <a:buChar char="§"/>
            </a:pPr>
            <a:r>
              <a:rPr lang="en-US" sz="2400" dirty="0">
                <a:solidFill>
                  <a:schemeClr val="bg1"/>
                </a:solidFill>
                <a:latin typeface="Century Gothic" panose="020B0502020202020204" pitchFamily="34" charset="0"/>
              </a:rPr>
              <a:t>‘-1’ – Ball and the AI player’s paddle is aligned , So Do Nothing</a:t>
            </a:r>
          </a:p>
          <a:p>
            <a:pPr marL="800100" lvl="1" indent="-342900">
              <a:buFont typeface="Wingdings" panose="05000000000000000000" pitchFamily="2" charset="2"/>
              <a:buChar char="§"/>
            </a:pPr>
            <a:endParaRPr lang="en-US" sz="2400" dirty="0">
              <a:solidFill>
                <a:schemeClr val="bg1"/>
              </a:solidFill>
              <a:latin typeface="Century Gothic" panose="020B0502020202020204" pitchFamily="34" charset="0"/>
            </a:endParaRPr>
          </a:p>
          <a:p>
            <a:pPr marL="800100" lvl="1" indent="-342900">
              <a:buFont typeface="Wingdings" panose="05000000000000000000" pitchFamily="2" charset="2"/>
              <a:buChar char="§"/>
            </a:pPr>
            <a:r>
              <a:rPr lang="en-US" sz="2400" dirty="0">
                <a:solidFill>
                  <a:schemeClr val="bg1"/>
                </a:solidFill>
                <a:latin typeface="Century Gothic" panose="020B0502020202020204" pitchFamily="34" charset="0"/>
              </a:rPr>
              <a:t>‘0’ – Move the paddle to the Right side</a:t>
            </a:r>
          </a:p>
          <a:p>
            <a:pPr marL="800100" lvl="1" indent="-342900">
              <a:buFont typeface="Wingdings" panose="05000000000000000000" pitchFamily="2" charset="2"/>
              <a:buChar char="§"/>
            </a:pPr>
            <a:r>
              <a:rPr lang="en-US" sz="2400" dirty="0">
                <a:solidFill>
                  <a:schemeClr val="bg1"/>
                </a:solidFill>
                <a:latin typeface="Century Gothic" panose="020B0502020202020204" pitchFamily="34" charset="0"/>
              </a:rPr>
              <a:t>‘1’ – Move the paddle to the Left side</a:t>
            </a:r>
          </a:p>
        </p:txBody>
      </p:sp>
      <p:pic>
        <p:nvPicPr>
          <p:cNvPr id="3" name="Picture 2" descr="A small metal device with wires&#10;&#10;Description automatically generated">
            <a:extLst>
              <a:ext uri="{FF2B5EF4-FFF2-40B4-BE49-F238E27FC236}">
                <a16:creationId xmlns:a16="http://schemas.microsoft.com/office/drawing/2014/main" id="{2224431A-A00F-CECF-794C-E92D9B0CA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767" y="1554180"/>
            <a:ext cx="3644233" cy="2628977"/>
          </a:xfrm>
          <a:prstGeom prst="rect">
            <a:avLst/>
          </a:prstGeom>
        </p:spPr>
      </p:pic>
      <p:pic>
        <p:nvPicPr>
          <p:cNvPr id="12" name="Picture 11" descr="A close up of a blue electronic device&#10;&#10;Description automatically generated">
            <a:extLst>
              <a:ext uri="{FF2B5EF4-FFF2-40B4-BE49-F238E27FC236}">
                <a16:creationId xmlns:a16="http://schemas.microsoft.com/office/drawing/2014/main" id="{7F7D3142-B9A4-AE32-E63E-B62891F275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8894" y="5920336"/>
            <a:ext cx="1011231" cy="626591"/>
          </a:xfrm>
          <a:prstGeom prst="rect">
            <a:avLst/>
          </a:prstGeom>
        </p:spPr>
      </p:pic>
      <p:pic>
        <p:nvPicPr>
          <p:cNvPr id="17" name="Picture 16" descr="A small metal device with red and black wires&#10;&#10;Description automatically generated">
            <a:extLst>
              <a:ext uri="{FF2B5EF4-FFF2-40B4-BE49-F238E27FC236}">
                <a16:creationId xmlns:a16="http://schemas.microsoft.com/office/drawing/2014/main" id="{73409DF3-31E7-1853-07FD-A264A1D3D3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7962" y="5718671"/>
            <a:ext cx="1485107" cy="1114474"/>
          </a:xfrm>
          <a:prstGeom prst="rect">
            <a:avLst/>
          </a:prstGeom>
        </p:spPr>
      </p:pic>
      <p:pic>
        <p:nvPicPr>
          <p:cNvPr id="19" name="Picture 18" descr="A red and white electronic device&#10;&#10;Description automatically generated">
            <a:extLst>
              <a:ext uri="{FF2B5EF4-FFF2-40B4-BE49-F238E27FC236}">
                <a16:creationId xmlns:a16="http://schemas.microsoft.com/office/drawing/2014/main" id="{1CADA0D7-CA88-4068-4E31-BD0531C963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767" y="3314552"/>
            <a:ext cx="2287518" cy="2287518"/>
          </a:xfrm>
          <a:prstGeom prst="rect">
            <a:avLst/>
          </a:prstGeom>
        </p:spPr>
      </p:pic>
      <p:pic>
        <p:nvPicPr>
          <p:cNvPr id="20" name="Picture 19" descr="A green circuit board with a white ribbon&#10;&#10;Description automatically generated">
            <a:extLst>
              <a:ext uri="{FF2B5EF4-FFF2-40B4-BE49-F238E27FC236}">
                <a16:creationId xmlns:a16="http://schemas.microsoft.com/office/drawing/2014/main" id="{C361E22D-0F55-B794-54F6-96C58B731A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402605">
            <a:off x="224313" y="5534567"/>
            <a:ext cx="1910637" cy="1482681"/>
          </a:xfrm>
          <a:prstGeom prst="rect">
            <a:avLst/>
          </a:prstGeom>
        </p:spPr>
      </p:pic>
      <p:pic>
        <p:nvPicPr>
          <p:cNvPr id="21" name="Picture 20" descr="A blue electronic board with black and silver components&#10;&#10;Description automatically generated">
            <a:extLst>
              <a:ext uri="{FF2B5EF4-FFF2-40B4-BE49-F238E27FC236}">
                <a16:creationId xmlns:a16="http://schemas.microsoft.com/office/drawing/2014/main" id="{ECABA380-7832-9230-A1CB-4845F0467C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470516">
            <a:off x="9540724" y="6102230"/>
            <a:ext cx="703608" cy="552332"/>
          </a:xfrm>
          <a:prstGeom prst="rect">
            <a:avLst/>
          </a:prstGeom>
        </p:spPr>
      </p:pic>
      <p:pic>
        <p:nvPicPr>
          <p:cNvPr id="22" name="Picture 21" descr="A blue circuit board with black background&#10;&#10;Description automatically generated">
            <a:extLst>
              <a:ext uri="{FF2B5EF4-FFF2-40B4-BE49-F238E27FC236}">
                <a16:creationId xmlns:a16="http://schemas.microsoft.com/office/drawing/2014/main" id="{5618B644-0EC4-A4C8-4B63-DBA421EAF9E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910526">
            <a:off x="9340405" y="5146142"/>
            <a:ext cx="1000942" cy="1000942"/>
          </a:xfrm>
          <a:prstGeom prst="rect">
            <a:avLst/>
          </a:prstGeom>
        </p:spPr>
      </p:pic>
      <p:pic>
        <p:nvPicPr>
          <p:cNvPr id="23" name="Picture 22" descr="A green circuit board with many different components&#10;&#10;Description automatically generated">
            <a:extLst>
              <a:ext uri="{FF2B5EF4-FFF2-40B4-BE49-F238E27FC236}">
                <a16:creationId xmlns:a16="http://schemas.microsoft.com/office/drawing/2014/main" id="{11DD46D2-7D1D-965B-F530-7E1451FB69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122436">
            <a:off x="8263594" y="6014913"/>
            <a:ext cx="900396" cy="498219"/>
          </a:xfrm>
          <a:prstGeom prst="rect">
            <a:avLst/>
          </a:prstGeom>
        </p:spPr>
      </p:pic>
      <p:sp>
        <p:nvSpPr>
          <p:cNvPr id="24" name="Arrow: Left-Right 23">
            <a:extLst>
              <a:ext uri="{FF2B5EF4-FFF2-40B4-BE49-F238E27FC236}">
                <a16:creationId xmlns:a16="http://schemas.microsoft.com/office/drawing/2014/main" id="{42A3A211-1790-4572-03DD-71FDFE23F562}"/>
              </a:ext>
            </a:extLst>
          </p:cNvPr>
          <p:cNvSpPr/>
          <p:nvPr/>
        </p:nvSpPr>
        <p:spPr>
          <a:xfrm rot="19688767">
            <a:off x="8944331" y="5747838"/>
            <a:ext cx="379241" cy="138133"/>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Arrow: Left-Right 24">
            <a:extLst>
              <a:ext uri="{FF2B5EF4-FFF2-40B4-BE49-F238E27FC236}">
                <a16:creationId xmlns:a16="http://schemas.microsoft.com/office/drawing/2014/main" id="{21AD1328-BA0C-30ED-059F-B29548EEBD18}"/>
              </a:ext>
            </a:extLst>
          </p:cNvPr>
          <p:cNvSpPr/>
          <p:nvPr/>
        </p:nvSpPr>
        <p:spPr>
          <a:xfrm rot="1023484">
            <a:off x="9041827" y="6074713"/>
            <a:ext cx="537961" cy="167019"/>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555791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BE384-FBC0-1778-1A81-2D3B10877605}"/>
              </a:ext>
            </a:extLst>
          </p:cNvPr>
          <p:cNvSpPr/>
          <p:nvPr/>
        </p:nvSpPr>
        <p:spPr>
          <a:xfrm>
            <a:off x="332255" y="248052"/>
            <a:ext cx="7151909" cy="84525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382" y="5570592"/>
            <a:ext cx="1114474" cy="1114474"/>
          </a:xfrm>
          <a:prstGeom prst="rect">
            <a:avLst/>
          </a:prstGeom>
        </p:spPr>
      </p:pic>
      <p:sp>
        <p:nvSpPr>
          <p:cNvPr id="5" name="TextBox 4">
            <a:extLst>
              <a:ext uri="{FF2B5EF4-FFF2-40B4-BE49-F238E27FC236}">
                <a16:creationId xmlns:a16="http://schemas.microsoft.com/office/drawing/2014/main" id="{816A015C-49EC-3B9B-16DB-6DA2D07F9272}"/>
              </a:ext>
            </a:extLst>
          </p:cNvPr>
          <p:cNvSpPr txBox="1"/>
          <p:nvPr/>
        </p:nvSpPr>
        <p:spPr>
          <a:xfrm>
            <a:off x="420320" y="378291"/>
            <a:ext cx="6975777"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Helapalla K.O.R.I – 225520F</a:t>
            </a:r>
          </a:p>
        </p:txBody>
      </p:sp>
      <p:sp>
        <p:nvSpPr>
          <p:cNvPr id="18" name="TextBox 17">
            <a:extLst>
              <a:ext uri="{FF2B5EF4-FFF2-40B4-BE49-F238E27FC236}">
                <a16:creationId xmlns:a16="http://schemas.microsoft.com/office/drawing/2014/main" id="{F54B0030-9B9D-DA85-ADE9-304B14B219F3}"/>
              </a:ext>
            </a:extLst>
          </p:cNvPr>
          <p:cNvSpPr txBox="1"/>
          <p:nvPr/>
        </p:nvSpPr>
        <p:spPr>
          <a:xfrm>
            <a:off x="5058894" y="1539419"/>
            <a:ext cx="6748793" cy="3046988"/>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Solenoid Push and Pull module is used to strike to the ball According to the signal came from Raspberry pi using Serial Communication. It is controlled by using a low-level trigger 5V Relay Module. If the character came from Raspberry pi is ‘2’, it means ball is close to the AI player’s paddle.</a:t>
            </a:r>
          </a:p>
        </p:txBody>
      </p:sp>
      <p:pic>
        <p:nvPicPr>
          <p:cNvPr id="26" name="Picture 25" descr="A small metal device with wires&#10;&#10;Description automatically generated">
            <a:extLst>
              <a:ext uri="{FF2B5EF4-FFF2-40B4-BE49-F238E27FC236}">
                <a16:creationId xmlns:a16="http://schemas.microsoft.com/office/drawing/2014/main" id="{BDF1B1CF-E950-76A3-7A94-6F681AA840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914" y="5811005"/>
            <a:ext cx="1171675" cy="845255"/>
          </a:xfrm>
          <a:prstGeom prst="rect">
            <a:avLst/>
          </a:prstGeom>
        </p:spPr>
      </p:pic>
      <p:pic>
        <p:nvPicPr>
          <p:cNvPr id="27" name="Picture 26" descr="A close up of a blue electronic device&#10;&#10;Description automatically generated">
            <a:extLst>
              <a:ext uri="{FF2B5EF4-FFF2-40B4-BE49-F238E27FC236}">
                <a16:creationId xmlns:a16="http://schemas.microsoft.com/office/drawing/2014/main" id="{E892E65B-A786-2423-B383-867E27E478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665122">
            <a:off x="408704" y="1507881"/>
            <a:ext cx="2313241" cy="1433358"/>
          </a:xfrm>
          <a:prstGeom prst="rect">
            <a:avLst/>
          </a:prstGeom>
        </p:spPr>
      </p:pic>
      <p:pic>
        <p:nvPicPr>
          <p:cNvPr id="28" name="Picture 27" descr="A small metal device with red and black wires&#10;&#10;Description automatically generated">
            <a:extLst>
              <a:ext uri="{FF2B5EF4-FFF2-40B4-BE49-F238E27FC236}">
                <a16:creationId xmlns:a16="http://schemas.microsoft.com/office/drawing/2014/main" id="{870FC7B6-3B74-4309-FB56-4453F420AB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6510" y="2525986"/>
            <a:ext cx="4091683" cy="3070536"/>
          </a:xfrm>
          <a:prstGeom prst="rect">
            <a:avLst/>
          </a:prstGeom>
        </p:spPr>
      </p:pic>
      <p:pic>
        <p:nvPicPr>
          <p:cNvPr id="29" name="Picture 28" descr="A red and white electronic device&#10;&#10;Description automatically generated">
            <a:extLst>
              <a:ext uri="{FF2B5EF4-FFF2-40B4-BE49-F238E27FC236}">
                <a16:creationId xmlns:a16="http://schemas.microsoft.com/office/drawing/2014/main" id="{2FCE43B2-D938-5314-BFB8-524602BA43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0649" y="5703406"/>
            <a:ext cx="1114475" cy="1114475"/>
          </a:xfrm>
          <a:prstGeom prst="rect">
            <a:avLst/>
          </a:prstGeom>
        </p:spPr>
      </p:pic>
      <p:pic>
        <p:nvPicPr>
          <p:cNvPr id="30" name="Picture 29" descr="A green circuit board with a white ribbon&#10;&#10;Description automatically generated">
            <a:extLst>
              <a:ext uri="{FF2B5EF4-FFF2-40B4-BE49-F238E27FC236}">
                <a16:creationId xmlns:a16="http://schemas.microsoft.com/office/drawing/2014/main" id="{F41A6864-502C-E4AE-D5FC-3A8F0E05C6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402605">
            <a:off x="224313" y="5534567"/>
            <a:ext cx="1910637" cy="1482681"/>
          </a:xfrm>
          <a:prstGeom prst="rect">
            <a:avLst/>
          </a:prstGeom>
        </p:spPr>
      </p:pic>
      <p:pic>
        <p:nvPicPr>
          <p:cNvPr id="31" name="Picture 30" descr="A blue electronic board with black and silver components&#10;&#10;Description automatically generated">
            <a:extLst>
              <a:ext uri="{FF2B5EF4-FFF2-40B4-BE49-F238E27FC236}">
                <a16:creationId xmlns:a16="http://schemas.microsoft.com/office/drawing/2014/main" id="{C63B24E9-86E0-F801-E1D1-CC723CFB9F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470516">
            <a:off x="9540724" y="6102230"/>
            <a:ext cx="703608" cy="552332"/>
          </a:xfrm>
          <a:prstGeom prst="rect">
            <a:avLst/>
          </a:prstGeom>
        </p:spPr>
      </p:pic>
      <p:pic>
        <p:nvPicPr>
          <p:cNvPr id="32" name="Picture 31" descr="A blue circuit board with black background&#10;&#10;Description automatically generated">
            <a:extLst>
              <a:ext uri="{FF2B5EF4-FFF2-40B4-BE49-F238E27FC236}">
                <a16:creationId xmlns:a16="http://schemas.microsoft.com/office/drawing/2014/main" id="{0A93B1E0-89CB-C952-1CDA-B97B03D3AF6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910526">
            <a:off x="9340405" y="5146142"/>
            <a:ext cx="1000942" cy="1000942"/>
          </a:xfrm>
          <a:prstGeom prst="rect">
            <a:avLst/>
          </a:prstGeom>
        </p:spPr>
      </p:pic>
      <p:pic>
        <p:nvPicPr>
          <p:cNvPr id="33" name="Picture 32" descr="A green circuit board with many different components&#10;&#10;Description automatically generated">
            <a:extLst>
              <a:ext uri="{FF2B5EF4-FFF2-40B4-BE49-F238E27FC236}">
                <a16:creationId xmlns:a16="http://schemas.microsoft.com/office/drawing/2014/main" id="{51968AEB-B1E1-5E90-D09D-C7C2E1809B8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122436">
            <a:off x="8263594" y="6014913"/>
            <a:ext cx="900396" cy="498219"/>
          </a:xfrm>
          <a:prstGeom prst="rect">
            <a:avLst/>
          </a:prstGeom>
        </p:spPr>
      </p:pic>
      <p:sp>
        <p:nvSpPr>
          <p:cNvPr id="34" name="Arrow: Left-Right 33">
            <a:extLst>
              <a:ext uri="{FF2B5EF4-FFF2-40B4-BE49-F238E27FC236}">
                <a16:creationId xmlns:a16="http://schemas.microsoft.com/office/drawing/2014/main" id="{35BB39A3-64CE-7FC0-38FA-B304AAE0D601}"/>
              </a:ext>
            </a:extLst>
          </p:cNvPr>
          <p:cNvSpPr/>
          <p:nvPr/>
        </p:nvSpPr>
        <p:spPr>
          <a:xfrm rot="19688767">
            <a:off x="8944331" y="5747838"/>
            <a:ext cx="379241" cy="138133"/>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5" name="Arrow: Left-Right 34">
            <a:extLst>
              <a:ext uri="{FF2B5EF4-FFF2-40B4-BE49-F238E27FC236}">
                <a16:creationId xmlns:a16="http://schemas.microsoft.com/office/drawing/2014/main" id="{EE36FA44-A5BE-AE0A-9EDE-E48810883BE8}"/>
              </a:ext>
            </a:extLst>
          </p:cNvPr>
          <p:cNvSpPr/>
          <p:nvPr/>
        </p:nvSpPr>
        <p:spPr>
          <a:xfrm rot="1023484">
            <a:off x="9041827" y="6074713"/>
            <a:ext cx="537961" cy="167019"/>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535966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216F69D-866E-F68D-8DCA-052957671B25}"/>
              </a:ext>
            </a:extLst>
          </p:cNvPr>
          <p:cNvSpPr/>
          <p:nvPr/>
        </p:nvSpPr>
        <p:spPr>
          <a:xfrm rot="16200000">
            <a:off x="-1764383" y="-1485911"/>
            <a:ext cx="8438016" cy="10871956"/>
          </a:xfrm>
          <a:custGeom>
            <a:avLst/>
            <a:gdLst>
              <a:gd name="connsiteX0" fmla="*/ 3173506 w 8515850"/>
              <a:gd name="connsiteY0" fmla="*/ 4219448 h 8426175"/>
              <a:gd name="connsiteX1" fmla="*/ 2497785 w 8515850"/>
              <a:gd name="connsiteY1" fmla="*/ 5570889 h 8426175"/>
              <a:gd name="connsiteX2" fmla="*/ 675721 w 8515850"/>
              <a:gd name="connsiteY2" fmla="*/ 5570889 h 8426175"/>
              <a:gd name="connsiteX3" fmla="*/ 0 w 8515850"/>
              <a:gd name="connsiteY3" fmla="*/ 4219448 h 8426175"/>
              <a:gd name="connsiteX4" fmla="*/ 675721 w 8515850"/>
              <a:gd name="connsiteY4" fmla="*/ 2868007 h 8426175"/>
              <a:gd name="connsiteX5" fmla="*/ 2497785 w 8515850"/>
              <a:gd name="connsiteY5" fmla="*/ 2868007 h 8426175"/>
              <a:gd name="connsiteX6" fmla="*/ 3173506 w 8515850"/>
              <a:gd name="connsiteY6" fmla="*/ 1364163 h 8426175"/>
              <a:gd name="connsiteX7" fmla="*/ 2497785 w 8515850"/>
              <a:gd name="connsiteY7" fmla="*/ 2715604 h 8426175"/>
              <a:gd name="connsiteX8" fmla="*/ 675721 w 8515850"/>
              <a:gd name="connsiteY8" fmla="*/ 2715604 h 8426175"/>
              <a:gd name="connsiteX9" fmla="*/ 0 w 8515850"/>
              <a:gd name="connsiteY9" fmla="*/ 1364163 h 8426175"/>
              <a:gd name="connsiteX10" fmla="*/ 675721 w 8515850"/>
              <a:gd name="connsiteY10" fmla="*/ 12722 h 8426175"/>
              <a:gd name="connsiteX11" fmla="*/ 2497785 w 8515850"/>
              <a:gd name="connsiteY11" fmla="*/ 12722 h 8426175"/>
              <a:gd name="connsiteX12" fmla="*/ 3236095 w 8515850"/>
              <a:gd name="connsiteY12" fmla="*/ 7074734 h 8426175"/>
              <a:gd name="connsiteX13" fmla="*/ 2560374 w 8515850"/>
              <a:gd name="connsiteY13" fmla="*/ 8426175 h 8426175"/>
              <a:gd name="connsiteX14" fmla="*/ 738310 w 8515850"/>
              <a:gd name="connsiteY14" fmla="*/ 8426175 h 8426175"/>
              <a:gd name="connsiteX15" fmla="*/ 62589 w 8515850"/>
              <a:gd name="connsiteY15" fmla="*/ 7074734 h 8426175"/>
              <a:gd name="connsiteX16" fmla="*/ 738310 w 8515850"/>
              <a:gd name="connsiteY16" fmla="*/ 5723293 h 8426175"/>
              <a:gd name="connsiteX17" fmla="*/ 2560374 w 8515850"/>
              <a:gd name="connsiteY17" fmla="*/ 5723293 h 8426175"/>
              <a:gd name="connsiteX18" fmla="*/ 5865086 w 8515850"/>
              <a:gd name="connsiteY18" fmla="*/ 2702882 h 8426175"/>
              <a:gd name="connsiteX19" fmla="*/ 5189365 w 8515850"/>
              <a:gd name="connsiteY19" fmla="*/ 4054323 h 8426175"/>
              <a:gd name="connsiteX20" fmla="*/ 3367302 w 8515850"/>
              <a:gd name="connsiteY20" fmla="*/ 4054323 h 8426175"/>
              <a:gd name="connsiteX21" fmla="*/ 2691581 w 8515850"/>
              <a:gd name="connsiteY21" fmla="*/ 2702882 h 8426175"/>
              <a:gd name="connsiteX22" fmla="*/ 3367302 w 8515850"/>
              <a:gd name="connsiteY22" fmla="*/ 1351441 h 8426175"/>
              <a:gd name="connsiteX23" fmla="*/ 5189365 w 8515850"/>
              <a:gd name="connsiteY23" fmla="*/ 1351441 h 8426175"/>
              <a:gd name="connsiteX24" fmla="*/ 5865087 w 8515850"/>
              <a:gd name="connsiteY24" fmla="*/ 5558167 h 8426175"/>
              <a:gd name="connsiteX25" fmla="*/ 5189366 w 8515850"/>
              <a:gd name="connsiteY25" fmla="*/ 6909608 h 8426175"/>
              <a:gd name="connsiteX26" fmla="*/ 3367302 w 8515850"/>
              <a:gd name="connsiteY26" fmla="*/ 6909608 h 8426175"/>
              <a:gd name="connsiteX27" fmla="*/ 2691581 w 8515850"/>
              <a:gd name="connsiteY27" fmla="*/ 5558167 h 8426175"/>
              <a:gd name="connsiteX28" fmla="*/ 3367302 w 8515850"/>
              <a:gd name="connsiteY28" fmla="*/ 4206726 h 8426175"/>
              <a:gd name="connsiteX29" fmla="*/ 5189366 w 8515850"/>
              <a:gd name="connsiteY29" fmla="*/ 4206726 h 8426175"/>
              <a:gd name="connsiteX30" fmla="*/ 8515849 w 8515850"/>
              <a:gd name="connsiteY30" fmla="*/ 4206725 h 8426175"/>
              <a:gd name="connsiteX31" fmla="*/ 7840128 w 8515850"/>
              <a:gd name="connsiteY31" fmla="*/ 5558166 h 8426175"/>
              <a:gd name="connsiteX32" fmla="*/ 6018064 w 8515850"/>
              <a:gd name="connsiteY32" fmla="*/ 5558166 h 8426175"/>
              <a:gd name="connsiteX33" fmla="*/ 5342343 w 8515850"/>
              <a:gd name="connsiteY33" fmla="*/ 4206725 h 8426175"/>
              <a:gd name="connsiteX34" fmla="*/ 6018064 w 8515850"/>
              <a:gd name="connsiteY34" fmla="*/ 2855285 h 8426175"/>
              <a:gd name="connsiteX35" fmla="*/ 7840128 w 8515850"/>
              <a:gd name="connsiteY35" fmla="*/ 2855285 h 8426175"/>
              <a:gd name="connsiteX36" fmla="*/ 8515850 w 8515850"/>
              <a:gd name="connsiteY36" fmla="*/ 1351441 h 8426175"/>
              <a:gd name="connsiteX37" fmla="*/ 7840128 w 8515850"/>
              <a:gd name="connsiteY37" fmla="*/ 2702881 h 8426175"/>
              <a:gd name="connsiteX38" fmla="*/ 6018064 w 8515850"/>
              <a:gd name="connsiteY38" fmla="*/ 2702881 h 8426175"/>
              <a:gd name="connsiteX39" fmla="*/ 5342343 w 8515850"/>
              <a:gd name="connsiteY39" fmla="*/ 1351440 h 8426175"/>
              <a:gd name="connsiteX40" fmla="*/ 6018064 w 8515850"/>
              <a:gd name="connsiteY40" fmla="*/ 0 h 8426175"/>
              <a:gd name="connsiteX41" fmla="*/ 7840128 w 8515850"/>
              <a:gd name="connsiteY41" fmla="*/ 0 h 842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515850" h="8426175">
                <a:moveTo>
                  <a:pt x="3173506" y="4219448"/>
                </a:moveTo>
                <a:lnTo>
                  <a:pt x="2497785" y="5570889"/>
                </a:lnTo>
                <a:lnTo>
                  <a:pt x="675721" y="5570889"/>
                </a:lnTo>
                <a:lnTo>
                  <a:pt x="0" y="4219448"/>
                </a:lnTo>
                <a:lnTo>
                  <a:pt x="675721" y="2868007"/>
                </a:lnTo>
                <a:lnTo>
                  <a:pt x="2497785" y="2868007"/>
                </a:lnTo>
                <a:close/>
                <a:moveTo>
                  <a:pt x="3173506" y="1364163"/>
                </a:moveTo>
                <a:lnTo>
                  <a:pt x="2497785" y="2715604"/>
                </a:lnTo>
                <a:lnTo>
                  <a:pt x="675721" y="2715604"/>
                </a:lnTo>
                <a:lnTo>
                  <a:pt x="0" y="1364163"/>
                </a:lnTo>
                <a:lnTo>
                  <a:pt x="675721" y="12722"/>
                </a:lnTo>
                <a:lnTo>
                  <a:pt x="2497785" y="12722"/>
                </a:lnTo>
                <a:close/>
                <a:moveTo>
                  <a:pt x="3236095" y="7074734"/>
                </a:moveTo>
                <a:lnTo>
                  <a:pt x="2560374" y="8426175"/>
                </a:lnTo>
                <a:lnTo>
                  <a:pt x="738310" y="8426175"/>
                </a:lnTo>
                <a:lnTo>
                  <a:pt x="62589" y="7074734"/>
                </a:lnTo>
                <a:lnTo>
                  <a:pt x="738310" y="5723293"/>
                </a:lnTo>
                <a:lnTo>
                  <a:pt x="2560374" y="5723293"/>
                </a:lnTo>
                <a:close/>
                <a:moveTo>
                  <a:pt x="5865086" y="2702882"/>
                </a:moveTo>
                <a:lnTo>
                  <a:pt x="5189365" y="4054323"/>
                </a:lnTo>
                <a:lnTo>
                  <a:pt x="3367302" y="4054323"/>
                </a:lnTo>
                <a:lnTo>
                  <a:pt x="2691581" y="2702882"/>
                </a:lnTo>
                <a:lnTo>
                  <a:pt x="3367302" y="1351441"/>
                </a:lnTo>
                <a:lnTo>
                  <a:pt x="5189365" y="1351441"/>
                </a:lnTo>
                <a:close/>
                <a:moveTo>
                  <a:pt x="5865087" y="5558167"/>
                </a:moveTo>
                <a:lnTo>
                  <a:pt x="5189366" y="6909608"/>
                </a:lnTo>
                <a:lnTo>
                  <a:pt x="3367302" y="6909608"/>
                </a:lnTo>
                <a:lnTo>
                  <a:pt x="2691581" y="5558167"/>
                </a:lnTo>
                <a:lnTo>
                  <a:pt x="3367302" y="4206726"/>
                </a:lnTo>
                <a:lnTo>
                  <a:pt x="5189366" y="4206726"/>
                </a:lnTo>
                <a:close/>
                <a:moveTo>
                  <a:pt x="8515849" y="4206725"/>
                </a:moveTo>
                <a:lnTo>
                  <a:pt x="7840128" y="5558166"/>
                </a:lnTo>
                <a:lnTo>
                  <a:pt x="6018064" y="5558166"/>
                </a:lnTo>
                <a:lnTo>
                  <a:pt x="5342343" y="4206725"/>
                </a:lnTo>
                <a:lnTo>
                  <a:pt x="6018064" y="2855285"/>
                </a:lnTo>
                <a:lnTo>
                  <a:pt x="7840128" y="2855285"/>
                </a:lnTo>
                <a:close/>
                <a:moveTo>
                  <a:pt x="8515850" y="1351441"/>
                </a:moveTo>
                <a:lnTo>
                  <a:pt x="7840128" y="2702881"/>
                </a:lnTo>
                <a:lnTo>
                  <a:pt x="6018064" y="2702881"/>
                </a:lnTo>
                <a:lnTo>
                  <a:pt x="5342343" y="1351440"/>
                </a:lnTo>
                <a:lnTo>
                  <a:pt x="6018064" y="0"/>
                </a:lnTo>
                <a:lnTo>
                  <a:pt x="7840128" y="0"/>
                </a:lnTo>
                <a:close/>
              </a:path>
            </a:pathLst>
          </a:custGeom>
          <a:blipFill dpi="0" rotWithShape="0">
            <a:blip r:embed="rId3"/>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B0839014-663A-84F2-2445-8616ECF9E363}"/>
              </a:ext>
            </a:extLst>
          </p:cNvPr>
          <p:cNvSpPr/>
          <p:nvPr/>
        </p:nvSpPr>
        <p:spPr>
          <a:xfrm rot="5400000">
            <a:off x="3933767" y="-16044953"/>
            <a:ext cx="10076269" cy="9692588"/>
          </a:xfrm>
          <a:custGeom>
            <a:avLst/>
            <a:gdLst>
              <a:gd name="connsiteX0" fmla="*/ 7200065 w 10076269"/>
              <a:gd name="connsiteY0" fmla="*/ 2394065 h 8556373"/>
              <a:gd name="connsiteX1" fmla="*/ 7798582 w 10076269"/>
              <a:gd name="connsiteY1" fmla="*/ 1197033 h 8556373"/>
              <a:gd name="connsiteX2" fmla="*/ 9477753 w 10076269"/>
              <a:gd name="connsiteY2" fmla="*/ 1197033 h 8556373"/>
              <a:gd name="connsiteX3" fmla="*/ 10076269 w 10076269"/>
              <a:gd name="connsiteY3" fmla="*/ 2394065 h 8556373"/>
              <a:gd name="connsiteX4" fmla="*/ 9477753 w 10076269"/>
              <a:gd name="connsiteY4" fmla="*/ 3591097 h 8556373"/>
              <a:gd name="connsiteX5" fmla="*/ 7798582 w 10076269"/>
              <a:gd name="connsiteY5" fmla="*/ 3591097 h 8556373"/>
              <a:gd name="connsiteX6" fmla="*/ 7200065 w 10076269"/>
              <a:gd name="connsiteY6" fmla="*/ 4876703 h 8556373"/>
              <a:gd name="connsiteX7" fmla="*/ 7798582 w 10076269"/>
              <a:gd name="connsiteY7" fmla="*/ 3679671 h 8556373"/>
              <a:gd name="connsiteX8" fmla="*/ 9477753 w 10076269"/>
              <a:gd name="connsiteY8" fmla="*/ 3679671 h 8556373"/>
              <a:gd name="connsiteX9" fmla="*/ 10076269 w 10076269"/>
              <a:gd name="connsiteY9" fmla="*/ 4876703 h 8556373"/>
              <a:gd name="connsiteX10" fmla="*/ 9477753 w 10076269"/>
              <a:gd name="connsiteY10" fmla="*/ 6073735 h 8556373"/>
              <a:gd name="connsiteX11" fmla="*/ 7798582 w 10076269"/>
              <a:gd name="connsiteY11" fmla="*/ 6073735 h 8556373"/>
              <a:gd name="connsiteX12" fmla="*/ 7193124 w 10076269"/>
              <a:gd name="connsiteY12" fmla="*/ 7359341 h 8556373"/>
              <a:gd name="connsiteX13" fmla="*/ 7791641 w 10076269"/>
              <a:gd name="connsiteY13" fmla="*/ 6162309 h 8556373"/>
              <a:gd name="connsiteX14" fmla="*/ 9470812 w 10076269"/>
              <a:gd name="connsiteY14" fmla="*/ 6162309 h 8556373"/>
              <a:gd name="connsiteX15" fmla="*/ 10069328 w 10076269"/>
              <a:gd name="connsiteY15" fmla="*/ 7359341 h 8556373"/>
              <a:gd name="connsiteX16" fmla="*/ 9470812 w 10076269"/>
              <a:gd name="connsiteY16" fmla="*/ 8556373 h 8556373"/>
              <a:gd name="connsiteX17" fmla="*/ 7791641 w 10076269"/>
              <a:gd name="connsiteY17" fmla="*/ 8556373 h 8556373"/>
              <a:gd name="connsiteX18" fmla="*/ 4786731 w 10076269"/>
              <a:gd name="connsiteY18" fmla="*/ 1197032 h 8556373"/>
              <a:gd name="connsiteX19" fmla="*/ 5385247 w 10076269"/>
              <a:gd name="connsiteY19" fmla="*/ 0 h 8556373"/>
              <a:gd name="connsiteX20" fmla="*/ 7064418 w 10076269"/>
              <a:gd name="connsiteY20" fmla="*/ 0 h 8556373"/>
              <a:gd name="connsiteX21" fmla="*/ 7662934 w 10076269"/>
              <a:gd name="connsiteY21" fmla="*/ 1197032 h 8556373"/>
              <a:gd name="connsiteX22" fmla="*/ 7064418 w 10076269"/>
              <a:gd name="connsiteY22" fmla="*/ 2394064 h 8556373"/>
              <a:gd name="connsiteX23" fmla="*/ 5385247 w 10076269"/>
              <a:gd name="connsiteY23" fmla="*/ 2394064 h 8556373"/>
              <a:gd name="connsiteX24" fmla="*/ 4786731 w 10076269"/>
              <a:gd name="connsiteY24" fmla="*/ 3679670 h 8556373"/>
              <a:gd name="connsiteX25" fmla="*/ 5385247 w 10076269"/>
              <a:gd name="connsiteY25" fmla="*/ 2482638 h 8556373"/>
              <a:gd name="connsiteX26" fmla="*/ 7064418 w 10076269"/>
              <a:gd name="connsiteY26" fmla="*/ 2482638 h 8556373"/>
              <a:gd name="connsiteX27" fmla="*/ 7662934 w 10076269"/>
              <a:gd name="connsiteY27" fmla="*/ 3679670 h 8556373"/>
              <a:gd name="connsiteX28" fmla="*/ 7064418 w 10076269"/>
              <a:gd name="connsiteY28" fmla="*/ 4876702 h 8556373"/>
              <a:gd name="connsiteX29" fmla="*/ 5385247 w 10076269"/>
              <a:gd name="connsiteY29" fmla="*/ 4876702 h 8556373"/>
              <a:gd name="connsiteX30" fmla="*/ 4779790 w 10076269"/>
              <a:gd name="connsiteY30" fmla="*/ 6162308 h 8556373"/>
              <a:gd name="connsiteX31" fmla="*/ 5378306 w 10076269"/>
              <a:gd name="connsiteY31" fmla="*/ 4965276 h 8556373"/>
              <a:gd name="connsiteX32" fmla="*/ 7057477 w 10076269"/>
              <a:gd name="connsiteY32" fmla="*/ 4965276 h 8556373"/>
              <a:gd name="connsiteX33" fmla="*/ 7655993 w 10076269"/>
              <a:gd name="connsiteY33" fmla="*/ 6162308 h 8556373"/>
              <a:gd name="connsiteX34" fmla="*/ 7057477 w 10076269"/>
              <a:gd name="connsiteY34" fmla="*/ 7359340 h 8556373"/>
              <a:gd name="connsiteX35" fmla="*/ 5378306 w 10076269"/>
              <a:gd name="connsiteY35" fmla="*/ 7359340 h 8556373"/>
              <a:gd name="connsiteX36" fmla="*/ 2389895 w 10076269"/>
              <a:gd name="connsiteY36" fmla="*/ 2394065 h 8556373"/>
              <a:gd name="connsiteX37" fmla="*/ 2988412 w 10076269"/>
              <a:gd name="connsiteY37" fmla="*/ 1197033 h 8556373"/>
              <a:gd name="connsiteX38" fmla="*/ 4667583 w 10076269"/>
              <a:gd name="connsiteY38" fmla="*/ 1197033 h 8556373"/>
              <a:gd name="connsiteX39" fmla="*/ 5266098 w 10076269"/>
              <a:gd name="connsiteY39" fmla="*/ 2394065 h 8556373"/>
              <a:gd name="connsiteX40" fmla="*/ 4667583 w 10076269"/>
              <a:gd name="connsiteY40" fmla="*/ 3591097 h 8556373"/>
              <a:gd name="connsiteX41" fmla="*/ 2988412 w 10076269"/>
              <a:gd name="connsiteY41" fmla="*/ 3591097 h 8556373"/>
              <a:gd name="connsiteX42" fmla="*/ 2389895 w 10076269"/>
              <a:gd name="connsiteY42" fmla="*/ 4876703 h 8556373"/>
              <a:gd name="connsiteX43" fmla="*/ 2988412 w 10076269"/>
              <a:gd name="connsiteY43" fmla="*/ 3679671 h 8556373"/>
              <a:gd name="connsiteX44" fmla="*/ 4667583 w 10076269"/>
              <a:gd name="connsiteY44" fmla="*/ 3679671 h 8556373"/>
              <a:gd name="connsiteX45" fmla="*/ 5266098 w 10076269"/>
              <a:gd name="connsiteY45" fmla="*/ 4876703 h 8556373"/>
              <a:gd name="connsiteX46" fmla="*/ 4667583 w 10076269"/>
              <a:gd name="connsiteY46" fmla="*/ 6073735 h 8556373"/>
              <a:gd name="connsiteX47" fmla="*/ 2988412 w 10076269"/>
              <a:gd name="connsiteY47" fmla="*/ 6073735 h 8556373"/>
              <a:gd name="connsiteX48" fmla="*/ 2382954 w 10076269"/>
              <a:gd name="connsiteY48" fmla="*/ 7359341 h 8556373"/>
              <a:gd name="connsiteX49" fmla="*/ 2981471 w 10076269"/>
              <a:gd name="connsiteY49" fmla="*/ 6162309 h 8556373"/>
              <a:gd name="connsiteX50" fmla="*/ 4660641 w 10076269"/>
              <a:gd name="connsiteY50" fmla="*/ 6162309 h 8556373"/>
              <a:gd name="connsiteX51" fmla="*/ 5259157 w 10076269"/>
              <a:gd name="connsiteY51" fmla="*/ 7359341 h 8556373"/>
              <a:gd name="connsiteX52" fmla="*/ 4660641 w 10076269"/>
              <a:gd name="connsiteY52" fmla="*/ 8556373 h 8556373"/>
              <a:gd name="connsiteX53" fmla="*/ 2981471 w 10076269"/>
              <a:gd name="connsiteY53" fmla="*/ 8556373 h 8556373"/>
              <a:gd name="connsiteX54" fmla="*/ 6941 w 10076269"/>
              <a:gd name="connsiteY54" fmla="*/ 1197032 h 8556373"/>
              <a:gd name="connsiteX55" fmla="*/ 605458 w 10076269"/>
              <a:gd name="connsiteY55" fmla="*/ 0 h 8556373"/>
              <a:gd name="connsiteX56" fmla="*/ 2284629 w 10076269"/>
              <a:gd name="connsiteY56" fmla="*/ 0 h 8556373"/>
              <a:gd name="connsiteX57" fmla="*/ 2883145 w 10076269"/>
              <a:gd name="connsiteY57" fmla="*/ 1197032 h 8556373"/>
              <a:gd name="connsiteX58" fmla="*/ 2284629 w 10076269"/>
              <a:gd name="connsiteY58" fmla="*/ 2394064 h 8556373"/>
              <a:gd name="connsiteX59" fmla="*/ 605458 w 10076269"/>
              <a:gd name="connsiteY59" fmla="*/ 2394064 h 8556373"/>
              <a:gd name="connsiteX60" fmla="*/ 6941 w 10076269"/>
              <a:gd name="connsiteY60" fmla="*/ 3679670 h 8556373"/>
              <a:gd name="connsiteX61" fmla="*/ 605458 w 10076269"/>
              <a:gd name="connsiteY61" fmla="*/ 2482638 h 8556373"/>
              <a:gd name="connsiteX62" fmla="*/ 2284629 w 10076269"/>
              <a:gd name="connsiteY62" fmla="*/ 2482638 h 8556373"/>
              <a:gd name="connsiteX63" fmla="*/ 2883145 w 10076269"/>
              <a:gd name="connsiteY63" fmla="*/ 3679670 h 8556373"/>
              <a:gd name="connsiteX64" fmla="*/ 2284629 w 10076269"/>
              <a:gd name="connsiteY64" fmla="*/ 4876702 h 8556373"/>
              <a:gd name="connsiteX65" fmla="*/ 605458 w 10076269"/>
              <a:gd name="connsiteY65" fmla="*/ 4876702 h 8556373"/>
              <a:gd name="connsiteX66" fmla="*/ 0 w 10076269"/>
              <a:gd name="connsiteY66" fmla="*/ 6162308 h 8556373"/>
              <a:gd name="connsiteX67" fmla="*/ 598517 w 10076269"/>
              <a:gd name="connsiteY67" fmla="*/ 4965276 h 8556373"/>
              <a:gd name="connsiteX68" fmla="*/ 2277688 w 10076269"/>
              <a:gd name="connsiteY68" fmla="*/ 4965276 h 8556373"/>
              <a:gd name="connsiteX69" fmla="*/ 2876204 w 10076269"/>
              <a:gd name="connsiteY69" fmla="*/ 6162308 h 8556373"/>
              <a:gd name="connsiteX70" fmla="*/ 2277688 w 10076269"/>
              <a:gd name="connsiteY70" fmla="*/ 7359340 h 8556373"/>
              <a:gd name="connsiteX71" fmla="*/ 598517 w 10076269"/>
              <a:gd name="connsiteY71" fmla="*/ 7359340 h 8556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076269" h="8556373">
                <a:moveTo>
                  <a:pt x="7200065" y="2394065"/>
                </a:moveTo>
                <a:lnTo>
                  <a:pt x="7798582" y="1197033"/>
                </a:lnTo>
                <a:lnTo>
                  <a:pt x="9477753" y="1197033"/>
                </a:lnTo>
                <a:lnTo>
                  <a:pt x="10076269" y="2394065"/>
                </a:lnTo>
                <a:lnTo>
                  <a:pt x="9477753" y="3591097"/>
                </a:lnTo>
                <a:lnTo>
                  <a:pt x="7798582" y="3591097"/>
                </a:lnTo>
                <a:close/>
                <a:moveTo>
                  <a:pt x="7200065" y="4876703"/>
                </a:moveTo>
                <a:lnTo>
                  <a:pt x="7798582" y="3679671"/>
                </a:lnTo>
                <a:lnTo>
                  <a:pt x="9477753" y="3679671"/>
                </a:lnTo>
                <a:lnTo>
                  <a:pt x="10076269" y="4876703"/>
                </a:lnTo>
                <a:lnTo>
                  <a:pt x="9477753" y="6073735"/>
                </a:lnTo>
                <a:lnTo>
                  <a:pt x="7798582" y="6073735"/>
                </a:lnTo>
                <a:close/>
                <a:moveTo>
                  <a:pt x="7193124" y="7359341"/>
                </a:moveTo>
                <a:lnTo>
                  <a:pt x="7791641" y="6162309"/>
                </a:lnTo>
                <a:lnTo>
                  <a:pt x="9470812" y="6162309"/>
                </a:lnTo>
                <a:lnTo>
                  <a:pt x="10069328" y="7359341"/>
                </a:lnTo>
                <a:lnTo>
                  <a:pt x="9470812" y="8556373"/>
                </a:lnTo>
                <a:lnTo>
                  <a:pt x="7791641" y="8556373"/>
                </a:lnTo>
                <a:close/>
                <a:moveTo>
                  <a:pt x="4786731" y="1197032"/>
                </a:moveTo>
                <a:lnTo>
                  <a:pt x="5385247" y="0"/>
                </a:lnTo>
                <a:lnTo>
                  <a:pt x="7064418" y="0"/>
                </a:lnTo>
                <a:lnTo>
                  <a:pt x="7662934" y="1197032"/>
                </a:lnTo>
                <a:lnTo>
                  <a:pt x="7064418" y="2394064"/>
                </a:lnTo>
                <a:lnTo>
                  <a:pt x="5385247" y="2394064"/>
                </a:lnTo>
                <a:close/>
                <a:moveTo>
                  <a:pt x="4786731" y="3679670"/>
                </a:moveTo>
                <a:lnTo>
                  <a:pt x="5385247" y="2482638"/>
                </a:lnTo>
                <a:lnTo>
                  <a:pt x="7064418" y="2482638"/>
                </a:lnTo>
                <a:lnTo>
                  <a:pt x="7662934" y="3679670"/>
                </a:lnTo>
                <a:lnTo>
                  <a:pt x="7064418" y="4876702"/>
                </a:lnTo>
                <a:lnTo>
                  <a:pt x="5385247" y="4876702"/>
                </a:lnTo>
                <a:close/>
                <a:moveTo>
                  <a:pt x="4779790" y="6162308"/>
                </a:moveTo>
                <a:lnTo>
                  <a:pt x="5378306" y="4965276"/>
                </a:lnTo>
                <a:lnTo>
                  <a:pt x="7057477" y="4965276"/>
                </a:lnTo>
                <a:lnTo>
                  <a:pt x="7655993" y="6162308"/>
                </a:lnTo>
                <a:lnTo>
                  <a:pt x="7057477" y="7359340"/>
                </a:lnTo>
                <a:lnTo>
                  <a:pt x="5378306" y="7359340"/>
                </a:lnTo>
                <a:close/>
                <a:moveTo>
                  <a:pt x="2389895" y="2394065"/>
                </a:moveTo>
                <a:lnTo>
                  <a:pt x="2988412" y="1197033"/>
                </a:lnTo>
                <a:lnTo>
                  <a:pt x="4667583" y="1197033"/>
                </a:lnTo>
                <a:lnTo>
                  <a:pt x="5266098" y="2394065"/>
                </a:lnTo>
                <a:lnTo>
                  <a:pt x="4667583" y="3591097"/>
                </a:lnTo>
                <a:lnTo>
                  <a:pt x="2988412" y="3591097"/>
                </a:lnTo>
                <a:close/>
                <a:moveTo>
                  <a:pt x="2389895" y="4876703"/>
                </a:moveTo>
                <a:lnTo>
                  <a:pt x="2988412" y="3679671"/>
                </a:lnTo>
                <a:lnTo>
                  <a:pt x="4667583" y="3679671"/>
                </a:lnTo>
                <a:lnTo>
                  <a:pt x="5266098" y="4876703"/>
                </a:lnTo>
                <a:lnTo>
                  <a:pt x="4667583" y="6073735"/>
                </a:lnTo>
                <a:lnTo>
                  <a:pt x="2988412" y="6073735"/>
                </a:lnTo>
                <a:close/>
                <a:moveTo>
                  <a:pt x="2382954" y="7359341"/>
                </a:moveTo>
                <a:lnTo>
                  <a:pt x="2981471" y="6162309"/>
                </a:lnTo>
                <a:lnTo>
                  <a:pt x="4660641" y="6162309"/>
                </a:lnTo>
                <a:lnTo>
                  <a:pt x="5259157" y="7359341"/>
                </a:lnTo>
                <a:lnTo>
                  <a:pt x="4660641" y="8556373"/>
                </a:lnTo>
                <a:lnTo>
                  <a:pt x="2981471" y="8556373"/>
                </a:lnTo>
                <a:close/>
                <a:moveTo>
                  <a:pt x="6941" y="1197032"/>
                </a:moveTo>
                <a:lnTo>
                  <a:pt x="605458" y="0"/>
                </a:lnTo>
                <a:lnTo>
                  <a:pt x="2284629" y="0"/>
                </a:lnTo>
                <a:lnTo>
                  <a:pt x="2883145" y="1197032"/>
                </a:lnTo>
                <a:lnTo>
                  <a:pt x="2284629" y="2394064"/>
                </a:lnTo>
                <a:lnTo>
                  <a:pt x="605458" y="2394064"/>
                </a:lnTo>
                <a:close/>
                <a:moveTo>
                  <a:pt x="6941" y="3679670"/>
                </a:moveTo>
                <a:lnTo>
                  <a:pt x="605458" y="2482638"/>
                </a:lnTo>
                <a:lnTo>
                  <a:pt x="2284629" y="2482638"/>
                </a:lnTo>
                <a:lnTo>
                  <a:pt x="2883145" y="3679670"/>
                </a:lnTo>
                <a:lnTo>
                  <a:pt x="2284629" y="4876702"/>
                </a:lnTo>
                <a:lnTo>
                  <a:pt x="605458" y="4876702"/>
                </a:lnTo>
                <a:close/>
                <a:moveTo>
                  <a:pt x="0" y="6162308"/>
                </a:moveTo>
                <a:lnTo>
                  <a:pt x="598517" y="4965276"/>
                </a:lnTo>
                <a:lnTo>
                  <a:pt x="2277688" y="4965276"/>
                </a:lnTo>
                <a:lnTo>
                  <a:pt x="2876204" y="6162308"/>
                </a:lnTo>
                <a:lnTo>
                  <a:pt x="2277688" y="7359340"/>
                </a:lnTo>
                <a:lnTo>
                  <a:pt x="598517" y="7359340"/>
                </a:lnTo>
                <a:close/>
              </a:path>
            </a:pathLst>
          </a:custGeom>
          <a:blipFill dpi="0" rotWithShape="0">
            <a:blip r:embed="rId4"/>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DAEDA453-AD7F-9F2E-8A67-5C3779AF0559}"/>
              </a:ext>
            </a:extLst>
          </p:cNvPr>
          <p:cNvSpPr/>
          <p:nvPr/>
        </p:nvSpPr>
        <p:spPr>
          <a:xfrm rot="5400000">
            <a:off x="6132463" y="-9874665"/>
            <a:ext cx="7177585" cy="8651607"/>
          </a:xfrm>
          <a:custGeom>
            <a:avLst/>
            <a:gdLst>
              <a:gd name="connsiteX0" fmla="*/ 4414265 w 7177585"/>
              <a:gd name="connsiteY0" fmla="*/ 1388226 h 8651607"/>
              <a:gd name="connsiteX1" fmla="*/ 5105095 w 7177585"/>
              <a:gd name="connsiteY1" fmla="*/ 0 h 8651607"/>
              <a:gd name="connsiteX2" fmla="*/ 6486755 w 7177585"/>
              <a:gd name="connsiteY2" fmla="*/ 0 h 8651607"/>
              <a:gd name="connsiteX3" fmla="*/ 7177585 w 7177585"/>
              <a:gd name="connsiteY3" fmla="*/ 1388227 h 8651607"/>
              <a:gd name="connsiteX4" fmla="*/ 6486755 w 7177585"/>
              <a:gd name="connsiteY4" fmla="*/ 2776450 h 8651607"/>
              <a:gd name="connsiteX5" fmla="*/ 5105095 w 7177585"/>
              <a:gd name="connsiteY5" fmla="*/ 2776450 h 8651607"/>
              <a:gd name="connsiteX6" fmla="*/ 4414265 w 7177585"/>
              <a:gd name="connsiteY6" fmla="*/ 4280570 h 8651607"/>
              <a:gd name="connsiteX7" fmla="*/ 5105095 w 7177585"/>
              <a:gd name="connsiteY7" fmla="*/ 2892344 h 8651607"/>
              <a:gd name="connsiteX8" fmla="*/ 6486755 w 7177585"/>
              <a:gd name="connsiteY8" fmla="*/ 2892344 h 8651607"/>
              <a:gd name="connsiteX9" fmla="*/ 7177585 w 7177585"/>
              <a:gd name="connsiteY9" fmla="*/ 4280571 h 8651607"/>
              <a:gd name="connsiteX10" fmla="*/ 6486755 w 7177585"/>
              <a:gd name="connsiteY10" fmla="*/ 5668794 h 8651607"/>
              <a:gd name="connsiteX11" fmla="*/ 5105095 w 7177585"/>
              <a:gd name="connsiteY11" fmla="*/ 5668794 h 8651607"/>
              <a:gd name="connsiteX12" fmla="*/ 4414265 w 7177585"/>
              <a:gd name="connsiteY12" fmla="*/ 7205437 h 8651607"/>
              <a:gd name="connsiteX13" fmla="*/ 5105095 w 7177585"/>
              <a:gd name="connsiteY13" fmla="*/ 5817211 h 8651607"/>
              <a:gd name="connsiteX14" fmla="*/ 6486755 w 7177585"/>
              <a:gd name="connsiteY14" fmla="*/ 5817211 h 8651607"/>
              <a:gd name="connsiteX15" fmla="*/ 7177585 w 7177585"/>
              <a:gd name="connsiteY15" fmla="*/ 7205437 h 8651607"/>
              <a:gd name="connsiteX16" fmla="*/ 6486755 w 7177585"/>
              <a:gd name="connsiteY16" fmla="*/ 8593662 h 8651607"/>
              <a:gd name="connsiteX17" fmla="*/ 5105095 w 7177585"/>
              <a:gd name="connsiteY17" fmla="*/ 8593662 h 8651607"/>
              <a:gd name="connsiteX18" fmla="*/ 2197333 w 7177585"/>
              <a:gd name="connsiteY18" fmla="*/ 2866920 h 8651607"/>
              <a:gd name="connsiteX19" fmla="*/ 2888163 w 7177585"/>
              <a:gd name="connsiteY19" fmla="*/ 1478694 h 8651607"/>
              <a:gd name="connsiteX20" fmla="*/ 4269823 w 7177585"/>
              <a:gd name="connsiteY20" fmla="*/ 1478694 h 8651607"/>
              <a:gd name="connsiteX21" fmla="*/ 4960653 w 7177585"/>
              <a:gd name="connsiteY21" fmla="*/ 2866920 h 8651607"/>
              <a:gd name="connsiteX22" fmla="*/ 4269823 w 7177585"/>
              <a:gd name="connsiteY22" fmla="*/ 4255146 h 8651607"/>
              <a:gd name="connsiteX23" fmla="*/ 2888163 w 7177585"/>
              <a:gd name="connsiteY23" fmla="*/ 4255146 h 8651607"/>
              <a:gd name="connsiteX24" fmla="*/ 2197333 w 7177585"/>
              <a:gd name="connsiteY24" fmla="*/ 5759264 h 8651607"/>
              <a:gd name="connsiteX25" fmla="*/ 2888163 w 7177585"/>
              <a:gd name="connsiteY25" fmla="*/ 4371038 h 8651607"/>
              <a:gd name="connsiteX26" fmla="*/ 4269823 w 7177585"/>
              <a:gd name="connsiteY26" fmla="*/ 4371038 h 8651607"/>
              <a:gd name="connsiteX27" fmla="*/ 4960653 w 7177585"/>
              <a:gd name="connsiteY27" fmla="*/ 5759264 h 8651607"/>
              <a:gd name="connsiteX28" fmla="*/ 4269823 w 7177585"/>
              <a:gd name="connsiteY28" fmla="*/ 7147490 h 8651607"/>
              <a:gd name="connsiteX29" fmla="*/ 2888163 w 7177585"/>
              <a:gd name="connsiteY29" fmla="*/ 7147490 h 8651607"/>
              <a:gd name="connsiteX30" fmla="*/ 1 w 7177585"/>
              <a:gd name="connsiteY30" fmla="*/ 4371036 h 8651607"/>
              <a:gd name="connsiteX31" fmla="*/ 690831 w 7177585"/>
              <a:gd name="connsiteY31" fmla="*/ 2982810 h 8651607"/>
              <a:gd name="connsiteX32" fmla="*/ 2072491 w 7177585"/>
              <a:gd name="connsiteY32" fmla="*/ 2982810 h 8651607"/>
              <a:gd name="connsiteX33" fmla="*/ 2763321 w 7177585"/>
              <a:gd name="connsiteY33" fmla="*/ 4371036 h 8651607"/>
              <a:gd name="connsiteX34" fmla="*/ 2072491 w 7177585"/>
              <a:gd name="connsiteY34" fmla="*/ 5759262 h 8651607"/>
              <a:gd name="connsiteX35" fmla="*/ 690831 w 7177585"/>
              <a:gd name="connsiteY35" fmla="*/ 5759262 h 8651607"/>
              <a:gd name="connsiteX36" fmla="*/ 0 w 7177585"/>
              <a:gd name="connsiteY36" fmla="*/ 1478692 h 8651607"/>
              <a:gd name="connsiteX37" fmla="*/ 690829 w 7177585"/>
              <a:gd name="connsiteY37" fmla="*/ 90466 h 8651607"/>
              <a:gd name="connsiteX38" fmla="*/ 2072489 w 7177585"/>
              <a:gd name="connsiteY38" fmla="*/ 90466 h 8651607"/>
              <a:gd name="connsiteX39" fmla="*/ 2763319 w 7177585"/>
              <a:gd name="connsiteY39" fmla="*/ 1478692 h 8651607"/>
              <a:gd name="connsiteX40" fmla="*/ 2072489 w 7177585"/>
              <a:gd name="connsiteY40" fmla="*/ 2866918 h 8651607"/>
              <a:gd name="connsiteX41" fmla="*/ 690829 w 7177585"/>
              <a:gd name="connsiteY41" fmla="*/ 2866918 h 8651607"/>
              <a:gd name="connsiteX42" fmla="*/ 0 w 7177585"/>
              <a:gd name="connsiteY42" fmla="*/ 7263382 h 8651607"/>
              <a:gd name="connsiteX43" fmla="*/ 690829 w 7177585"/>
              <a:gd name="connsiteY43" fmla="*/ 5875156 h 8651607"/>
              <a:gd name="connsiteX44" fmla="*/ 2072489 w 7177585"/>
              <a:gd name="connsiteY44" fmla="*/ 5875156 h 8651607"/>
              <a:gd name="connsiteX45" fmla="*/ 2763319 w 7177585"/>
              <a:gd name="connsiteY45" fmla="*/ 7263382 h 8651607"/>
              <a:gd name="connsiteX46" fmla="*/ 2072489 w 7177585"/>
              <a:gd name="connsiteY46" fmla="*/ 8651607 h 8651607"/>
              <a:gd name="connsiteX47" fmla="*/ 690829 w 7177585"/>
              <a:gd name="connsiteY47" fmla="*/ 8651607 h 865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177585" h="8651607">
                <a:moveTo>
                  <a:pt x="4414265" y="1388226"/>
                </a:moveTo>
                <a:lnTo>
                  <a:pt x="5105095" y="0"/>
                </a:lnTo>
                <a:lnTo>
                  <a:pt x="6486755" y="0"/>
                </a:lnTo>
                <a:lnTo>
                  <a:pt x="7177585" y="1388227"/>
                </a:lnTo>
                <a:lnTo>
                  <a:pt x="6486755" y="2776450"/>
                </a:lnTo>
                <a:lnTo>
                  <a:pt x="5105095" y="2776450"/>
                </a:lnTo>
                <a:close/>
                <a:moveTo>
                  <a:pt x="4414265" y="4280570"/>
                </a:moveTo>
                <a:lnTo>
                  <a:pt x="5105095" y="2892344"/>
                </a:lnTo>
                <a:lnTo>
                  <a:pt x="6486755" y="2892344"/>
                </a:lnTo>
                <a:lnTo>
                  <a:pt x="7177585" y="4280571"/>
                </a:lnTo>
                <a:lnTo>
                  <a:pt x="6486755" y="5668794"/>
                </a:lnTo>
                <a:lnTo>
                  <a:pt x="5105095" y="5668794"/>
                </a:lnTo>
                <a:close/>
                <a:moveTo>
                  <a:pt x="4414265" y="7205437"/>
                </a:moveTo>
                <a:lnTo>
                  <a:pt x="5105095" y="5817211"/>
                </a:lnTo>
                <a:lnTo>
                  <a:pt x="6486755" y="5817211"/>
                </a:lnTo>
                <a:lnTo>
                  <a:pt x="7177585" y="7205437"/>
                </a:lnTo>
                <a:lnTo>
                  <a:pt x="6486755" y="8593662"/>
                </a:lnTo>
                <a:lnTo>
                  <a:pt x="5105095" y="8593662"/>
                </a:lnTo>
                <a:close/>
                <a:moveTo>
                  <a:pt x="2197333" y="2866920"/>
                </a:moveTo>
                <a:lnTo>
                  <a:pt x="2888163" y="1478694"/>
                </a:lnTo>
                <a:lnTo>
                  <a:pt x="4269823" y="1478694"/>
                </a:lnTo>
                <a:lnTo>
                  <a:pt x="4960653" y="2866920"/>
                </a:lnTo>
                <a:lnTo>
                  <a:pt x="4269823" y="4255146"/>
                </a:lnTo>
                <a:lnTo>
                  <a:pt x="2888163" y="4255146"/>
                </a:lnTo>
                <a:close/>
                <a:moveTo>
                  <a:pt x="2197333" y="5759264"/>
                </a:moveTo>
                <a:lnTo>
                  <a:pt x="2888163" y="4371038"/>
                </a:lnTo>
                <a:lnTo>
                  <a:pt x="4269823" y="4371038"/>
                </a:lnTo>
                <a:lnTo>
                  <a:pt x="4960653" y="5759264"/>
                </a:lnTo>
                <a:lnTo>
                  <a:pt x="4269823" y="7147490"/>
                </a:lnTo>
                <a:lnTo>
                  <a:pt x="2888163" y="7147490"/>
                </a:lnTo>
                <a:close/>
                <a:moveTo>
                  <a:pt x="1" y="4371036"/>
                </a:moveTo>
                <a:lnTo>
                  <a:pt x="690831" y="2982810"/>
                </a:lnTo>
                <a:lnTo>
                  <a:pt x="2072491" y="2982810"/>
                </a:lnTo>
                <a:lnTo>
                  <a:pt x="2763321" y="4371036"/>
                </a:lnTo>
                <a:lnTo>
                  <a:pt x="2072491" y="5759262"/>
                </a:lnTo>
                <a:lnTo>
                  <a:pt x="690831" y="5759262"/>
                </a:lnTo>
                <a:close/>
                <a:moveTo>
                  <a:pt x="0" y="1478692"/>
                </a:moveTo>
                <a:lnTo>
                  <a:pt x="690829" y="90466"/>
                </a:lnTo>
                <a:lnTo>
                  <a:pt x="2072489" y="90466"/>
                </a:lnTo>
                <a:lnTo>
                  <a:pt x="2763319" y="1478692"/>
                </a:lnTo>
                <a:lnTo>
                  <a:pt x="2072489" y="2866918"/>
                </a:lnTo>
                <a:lnTo>
                  <a:pt x="690829" y="2866918"/>
                </a:lnTo>
                <a:close/>
                <a:moveTo>
                  <a:pt x="0" y="7263382"/>
                </a:moveTo>
                <a:lnTo>
                  <a:pt x="690829" y="5875156"/>
                </a:lnTo>
                <a:lnTo>
                  <a:pt x="2072489" y="5875156"/>
                </a:lnTo>
                <a:lnTo>
                  <a:pt x="2763319" y="7263382"/>
                </a:lnTo>
                <a:lnTo>
                  <a:pt x="2072489" y="8651607"/>
                </a:lnTo>
                <a:lnTo>
                  <a:pt x="690829" y="8651607"/>
                </a:lnTo>
                <a:close/>
              </a:path>
            </a:pathLst>
          </a:custGeom>
          <a:blipFill dpi="0" rotWithShape="0">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E4BAC5E5-5BB1-ACBA-EE2F-071AC74AA07B}"/>
              </a:ext>
            </a:extLst>
          </p:cNvPr>
          <p:cNvSpPr txBox="1"/>
          <p:nvPr/>
        </p:nvSpPr>
        <p:spPr>
          <a:xfrm>
            <a:off x="6500504" y="430332"/>
            <a:ext cx="5691496" cy="923330"/>
          </a:xfrm>
          <a:prstGeom prst="rect">
            <a:avLst/>
          </a:prstGeom>
          <a:noFill/>
        </p:spPr>
        <p:txBody>
          <a:bodyPr wrap="square" rtlCol="0">
            <a:spAutoFit/>
          </a:bodyPr>
          <a:lstStyle/>
          <a:p>
            <a:r>
              <a:rPr lang="en-US" sz="5400" b="1" dirty="0">
                <a:solidFill>
                  <a:schemeClr val="bg1"/>
                </a:solidFill>
                <a:latin typeface="Century Gothic" panose="020B0502020202020204" pitchFamily="34" charset="0"/>
              </a:rPr>
              <a:t>Problem in Brief</a:t>
            </a:r>
            <a:endParaRPr lang="en-US" sz="4400" b="1" dirty="0">
              <a:solidFill>
                <a:schemeClr val="bg1"/>
              </a:solidFill>
              <a:latin typeface="Century Gothic" panose="020B0502020202020204" pitchFamily="34" charset="0"/>
            </a:endParaRPr>
          </a:p>
        </p:txBody>
      </p:sp>
      <p:graphicFrame>
        <p:nvGraphicFramePr>
          <p:cNvPr id="39" name="TextBox 4">
            <a:extLst>
              <a:ext uri="{FF2B5EF4-FFF2-40B4-BE49-F238E27FC236}">
                <a16:creationId xmlns:a16="http://schemas.microsoft.com/office/drawing/2014/main" id="{9B026112-376D-DCE3-B6FE-94DE24BA34C8}"/>
              </a:ext>
            </a:extLst>
          </p:cNvPr>
          <p:cNvGraphicFramePr/>
          <p:nvPr>
            <p:extLst>
              <p:ext uri="{D42A27DB-BD31-4B8C-83A1-F6EECF244321}">
                <p14:modId xmlns:p14="http://schemas.microsoft.com/office/powerpoint/2010/main" val="4081932007"/>
              </p:ext>
            </p:extLst>
          </p:nvPr>
        </p:nvGraphicFramePr>
        <p:xfrm>
          <a:off x="5395452" y="1669355"/>
          <a:ext cx="6249818" cy="452431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513081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BE384-FBC0-1778-1A81-2D3B10877605}"/>
              </a:ext>
            </a:extLst>
          </p:cNvPr>
          <p:cNvSpPr/>
          <p:nvPr/>
        </p:nvSpPr>
        <p:spPr>
          <a:xfrm>
            <a:off x="332255" y="248052"/>
            <a:ext cx="7151909" cy="84525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382" y="5570592"/>
            <a:ext cx="1114474" cy="1114474"/>
          </a:xfrm>
          <a:prstGeom prst="rect">
            <a:avLst/>
          </a:prstGeom>
        </p:spPr>
      </p:pic>
      <p:sp>
        <p:nvSpPr>
          <p:cNvPr id="5" name="TextBox 4">
            <a:extLst>
              <a:ext uri="{FF2B5EF4-FFF2-40B4-BE49-F238E27FC236}">
                <a16:creationId xmlns:a16="http://schemas.microsoft.com/office/drawing/2014/main" id="{816A015C-49EC-3B9B-16DB-6DA2D07F9272}"/>
              </a:ext>
            </a:extLst>
          </p:cNvPr>
          <p:cNvSpPr txBox="1"/>
          <p:nvPr/>
        </p:nvSpPr>
        <p:spPr>
          <a:xfrm>
            <a:off x="420320" y="378291"/>
            <a:ext cx="6975777"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Helapalla K.O.R.I – 225520F</a:t>
            </a:r>
          </a:p>
        </p:txBody>
      </p:sp>
      <p:pic>
        <p:nvPicPr>
          <p:cNvPr id="2" name="Picture 1" descr="A small metal device with wires&#10;&#10;Description automatically generated">
            <a:extLst>
              <a:ext uri="{FF2B5EF4-FFF2-40B4-BE49-F238E27FC236}">
                <a16:creationId xmlns:a16="http://schemas.microsoft.com/office/drawing/2014/main" id="{5E77A292-9685-CA8C-AFBD-407844EB2A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914" y="5811005"/>
            <a:ext cx="1171675" cy="845255"/>
          </a:xfrm>
          <a:prstGeom prst="rect">
            <a:avLst/>
          </a:prstGeom>
        </p:spPr>
      </p:pic>
      <p:pic>
        <p:nvPicPr>
          <p:cNvPr id="13" name="Picture 12" descr="A close up of a blue electronic device&#10;&#10;Description automatically generated">
            <a:extLst>
              <a:ext uri="{FF2B5EF4-FFF2-40B4-BE49-F238E27FC236}">
                <a16:creationId xmlns:a16="http://schemas.microsoft.com/office/drawing/2014/main" id="{FDE5E6BF-C675-A5C6-2CAD-AAE6A63C8A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8894" y="5920336"/>
            <a:ext cx="1011231" cy="626591"/>
          </a:xfrm>
          <a:prstGeom prst="rect">
            <a:avLst/>
          </a:prstGeom>
        </p:spPr>
      </p:pic>
      <p:pic>
        <p:nvPicPr>
          <p:cNvPr id="14" name="Picture 13" descr="A small metal device with red and black wires&#10;&#10;Description automatically generated">
            <a:extLst>
              <a:ext uri="{FF2B5EF4-FFF2-40B4-BE49-F238E27FC236}">
                <a16:creationId xmlns:a16="http://schemas.microsoft.com/office/drawing/2014/main" id="{C5D6EA7A-F7BB-582C-FCDF-8C1158D34F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7962" y="5718671"/>
            <a:ext cx="1485107" cy="1114474"/>
          </a:xfrm>
          <a:prstGeom prst="rect">
            <a:avLst/>
          </a:prstGeom>
        </p:spPr>
      </p:pic>
      <p:pic>
        <p:nvPicPr>
          <p:cNvPr id="15" name="Picture 14" descr="A red and white electronic device&#10;&#10;Description automatically generated">
            <a:extLst>
              <a:ext uri="{FF2B5EF4-FFF2-40B4-BE49-F238E27FC236}">
                <a16:creationId xmlns:a16="http://schemas.microsoft.com/office/drawing/2014/main" id="{2D591E41-8B4E-FF50-F7B9-7E18EA384A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0649" y="5703406"/>
            <a:ext cx="1114475" cy="1114475"/>
          </a:xfrm>
          <a:prstGeom prst="rect">
            <a:avLst/>
          </a:prstGeom>
        </p:spPr>
      </p:pic>
      <p:pic>
        <p:nvPicPr>
          <p:cNvPr id="4" name="Picture 3" descr="A green circuit board with a white ribbon&#10;&#10;Description automatically generated">
            <a:extLst>
              <a:ext uri="{FF2B5EF4-FFF2-40B4-BE49-F238E27FC236}">
                <a16:creationId xmlns:a16="http://schemas.microsoft.com/office/drawing/2014/main" id="{3AEBEB8B-3801-A0E2-D608-4D26390701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402605">
            <a:off x="224313" y="5534567"/>
            <a:ext cx="1910637" cy="1482681"/>
          </a:xfrm>
          <a:prstGeom prst="rect">
            <a:avLst/>
          </a:prstGeom>
        </p:spPr>
      </p:pic>
      <p:pic>
        <p:nvPicPr>
          <p:cNvPr id="8" name="Picture 7" descr="A blue electronic board with black and silver components&#10;&#10;Description automatically generated">
            <a:extLst>
              <a:ext uri="{FF2B5EF4-FFF2-40B4-BE49-F238E27FC236}">
                <a16:creationId xmlns:a16="http://schemas.microsoft.com/office/drawing/2014/main" id="{4C4D756B-1C05-5EC2-50D4-81CA501E92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470516">
            <a:off x="2891808" y="3545141"/>
            <a:ext cx="1977479" cy="1552320"/>
          </a:xfrm>
          <a:prstGeom prst="rect">
            <a:avLst/>
          </a:prstGeom>
        </p:spPr>
      </p:pic>
      <p:pic>
        <p:nvPicPr>
          <p:cNvPr id="9" name="Picture 8" descr="A blue circuit board with black background&#10;&#10;Description automatically generated">
            <a:extLst>
              <a:ext uri="{FF2B5EF4-FFF2-40B4-BE49-F238E27FC236}">
                <a16:creationId xmlns:a16="http://schemas.microsoft.com/office/drawing/2014/main" id="{2ECA22B1-F8CB-B9C2-B5BD-A14989EC53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1406487">
            <a:off x="2682314" y="1489881"/>
            <a:ext cx="2084445" cy="2084445"/>
          </a:xfrm>
          <a:prstGeom prst="rect">
            <a:avLst/>
          </a:prstGeom>
        </p:spPr>
      </p:pic>
      <p:pic>
        <p:nvPicPr>
          <p:cNvPr id="10" name="Picture 9" descr="A green circuit board with many different components&#10;&#10;Description automatically generated">
            <a:extLst>
              <a:ext uri="{FF2B5EF4-FFF2-40B4-BE49-F238E27FC236}">
                <a16:creationId xmlns:a16="http://schemas.microsoft.com/office/drawing/2014/main" id="{A46DBD5C-D16E-DA65-3A0B-1B1683560F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122436">
            <a:off x="156380" y="3569753"/>
            <a:ext cx="2896951" cy="1602979"/>
          </a:xfrm>
          <a:prstGeom prst="rect">
            <a:avLst/>
          </a:prstGeom>
        </p:spPr>
      </p:pic>
      <p:sp>
        <p:nvSpPr>
          <p:cNvPr id="11" name="Arrow: Left-Right 10">
            <a:extLst>
              <a:ext uri="{FF2B5EF4-FFF2-40B4-BE49-F238E27FC236}">
                <a16:creationId xmlns:a16="http://schemas.microsoft.com/office/drawing/2014/main" id="{5BA78B1E-F5D2-362D-32E0-864801992599}"/>
              </a:ext>
            </a:extLst>
          </p:cNvPr>
          <p:cNvSpPr/>
          <p:nvPr/>
        </p:nvSpPr>
        <p:spPr>
          <a:xfrm rot="19019357">
            <a:off x="2341186" y="3118457"/>
            <a:ext cx="481464" cy="238119"/>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 name="Arrow: Left-Right 15">
            <a:extLst>
              <a:ext uri="{FF2B5EF4-FFF2-40B4-BE49-F238E27FC236}">
                <a16:creationId xmlns:a16="http://schemas.microsoft.com/office/drawing/2014/main" id="{DABD9C6D-8D19-39EF-3B94-0BFA4CEC7222}"/>
              </a:ext>
            </a:extLst>
          </p:cNvPr>
          <p:cNvSpPr/>
          <p:nvPr/>
        </p:nvSpPr>
        <p:spPr>
          <a:xfrm rot="281638">
            <a:off x="2548103" y="3738684"/>
            <a:ext cx="495295" cy="254809"/>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AEFE6D6B-CA16-0B80-F305-0958A198F3CE}"/>
              </a:ext>
            </a:extLst>
          </p:cNvPr>
          <p:cNvSpPr txBox="1"/>
          <p:nvPr/>
        </p:nvSpPr>
        <p:spPr>
          <a:xfrm>
            <a:off x="5042805" y="1223545"/>
            <a:ext cx="7000051" cy="5262979"/>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At the beginning of the code, identified and distinguished the correct ports of Arduino Mega and Uno, which are connected to the Raspberry Pi using USB ports. Defined functions such as sendUno, getUno, sendMega, and getMega in the python code for ease after identifying the correct ports. Assemble the final codes with Serial Communication. (baud rate – 115200)</a:t>
            </a:r>
          </a:p>
          <a:p>
            <a:pPr marL="285750" indent="-285750">
              <a:buFont typeface="Arial" panose="020B0604020202020204" pitchFamily="34" charset="0"/>
              <a:buChar char="•"/>
            </a:pPr>
            <a:endParaRPr lang="en-US" sz="2400" dirty="0">
              <a:solidFill>
                <a:schemeClr val="bg1"/>
              </a:solidFill>
              <a:latin typeface="Century Gothic" panose="020B0502020202020204" pitchFamily="34" charset="0"/>
            </a:endParaRPr>
          </a:p>
          <a:p>
            <a:pPr marL="285750" indent="-285750">
              <a:buFont typeface="Arial" panose="020B0604020202020204" pitchFamily="34" charset="0"/>
              <a:buChar char="•"/>
            </a:pPr>
            <a:r>
              <a:rPr lang="en-US" sz="2400" dirty="0">
                <a:solidFill>
                  <a:schemeClr val="bg1"/>
                </a:solidFill>
                <a:latin typeface="Century Gothic" panose="020B0502020202020204" pitchFamily="34" charset="0"/>
              </a:rPr>
              <a:t>Two ports - </a:t>
            </a:r>
            <a:endParaRPr lang="en-US" sz="2400" b="0" dirty="0">
              <a:solidFill>
                <a:schemeClr val="bg1"/>
              </a:solidFill>
              <a:effectLst/>
              <a:highlight>
                <a:srgbClr val="1F1F1F"/>
              </a:highlight>
              <a:latin typeface="Century Gothic" panose="020B0502020202020204" pitchFamily="34" charset="0"/>
            </a:endParaRPr>
          </a:p>
          <a:p>
            <a:r>
              <a:rPr lang="en-US" sz="2400" b="0" dirty="0">
                <a:solidFill>
                  <a:srgbClr val="CE9178"/>
                </a:solidFill>
                <a:effectLst/>
                <a:highlight>
                  <a:srgbClr val="1F1F1F"/>
                </a:highlight>
                <a:latin typeface="Consolas" panose="020B0609020204030204" pitchFamily="49" charset="0"/>
              </a:rPr>
              <a:t>'/dev/ttyACM0’ , '/dev/ttyACM1'</a:t>
            </a:r>
            <a:endParaRPr lang="en-US" sz="2400" b="0" dirty="0">
              <a:solidFill>
                <a:srgbClr val="CCCCCC"/>
              </a:solidFill>
              <a:effectLst/>
              <a:highlight>
                <a:srgbClr val="1F1F1F"/>
              </a:highlight>
              <a:latin typeface="Consolas" panose="020B0609020204030204" pitchFamily="49" charset="0"/>
            </a:endParaRPr>
          </a:p>
          <a:p>
            <a:pPr marL="285750" indent="-285750">
              <a:buFont typeface="Arial" panose="020B0604020202020204" pitchFamily="34" charset="0"/>
              <a:buChar char="•"/>
            </a:pPr>
            <a:endParaRPr lang="en-US" sz="2400" b="0" dirty="0">
              <a:solidFill>
                <a:srgbClr val="CCCCCC"/>
              </a:solidFill>
              <a:effectLst/>
              <a:highlight>
                <a:srgbClr val="1F1F1F"/>
              </a:highlight>
              <a:latin typeface="Consolas" panose="020B0609020204030204" pitchFamily="49" charset="0"/>
            </a:endParaRPr>
          </a:p>
          <a:p>
            <a:pPr marL="285750" indent="-285750">
              <a:buFont typeface="Arial" panose="020B0604020202020204" pitchFamily="34" charset="0"/>
              <a:buChar char="•"/>
            </a:pPr>
            <a:endParaRPr lang="en-US" sz="24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121304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BE384-FBC0-1778-1A81-2D3B10877605}"/>
              </a:ext>
            </a:extLst>
          </p:cNvPr>
          <p:cNvSpPr/>
          <p:nvPr/>
        </p:nvSpPr>
        <p:spPr>
          <a:xfrm>
            <a:off x="332255" y="248052"/>
            <a:ext cx="7151909" cy="84525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382" y="5570592"/>
            <a:ext cx="1114474" cy="1114474"/>
          </a:xfrm>
          <a:prstGeom prst="rect">
            <a:avLst/>
          </a:prstGeom>
        </p:spPr>
      </p:pic>
      <p:sp>
        <p:nvSpPr>
          <p:cNvPr id="5" name="TextBox 4">
            <a:extLst>
              <a:ext uri="{FF2B5EF4-FFF2-40B4-BE49-F238E27FC236}">
                <a16:creationId xmlns:a16="http://schemas.microsoft.com/office/drawing/2014/main" id="{816A015C-49EC-3B9B-16DB-6DA2D07F9272}"/>
              </a:ext>
            </a:extLst>
          </p:cNvPr>
          <p:cNvSpPr txBox="1"/>
          <p:nvPr/>
        </p:nvSpPr>
        <p:spPr>
          <a:xfrm>
            <a:off x="420320" y="378291"/>
            <a:ext cx="6975777"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Helapalla K.O.R.I – 225520F</a:t>
            </a:r>
          </a:p>
        </p:txBody>
      </p:sp>
      <p:pic>
        <p:nvPicPr>
          <p:cNvPr id="2" name="Picture 1" descr="A small metal device with wires&#10;&#10;Description automatically generated">
            <a:extLst>
              <a:ext uri="{FF2B5EF4-FFF2-40B4-BE49-F238E27FC236}">
                <a16:creationId xmlns:a16="http://schemas.microsoft.com/office/drawing/2014/main" id="{5E77A292-9685-CA8C-AFBD-407844EB2A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914" y="7060059"/>
            <a:ext cx="1171675" cy="845255"/>
          </a:xfrm>
          <a:prstGeom prst="rect">
            <a:avLst/>
          </a:prstGeom>
        </p:spPr>
      </p:pic>
      <p:pic>
        <p:nvPicPr>
          <p:cNvPr id="13" name="Picture 12" descr="A close up of a blue electronic device&#10;&#10;Description automatically generated">
            <a:extLst>
              <a:ext uri="{FF2B5EF4-FFF2-40B4-BE49-F238E27FC236}">
                <a16:creationId xmlns:a16="http://schemas.microsoft.com/office/drawing/2014/main" id="{FDE5E6BF-C675-A5C6-2CAD-AAE6A63C8A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8894" y="7169390"/>
            <a:ext cx="1011231" cy="626591"/>
          </a:xfrm>
          <a:prstGeom prst="rect">
            <a:avLst/>
          </a:prstGeom>
        </p:spPr>
      </p:pic>
      <p:pic>
        <p:nvPicPr>
          <p:cNvPr id="14" name="Picture 13" descr="A small metal device with red and black wires&#10;&#10;Description automatically generated">
            <a:extLst>
              <a:ext uri="{FF2B5EF4-FFF2-40B4-BE49-F238E27FC236}">
                <a16:creationId xmlns:a16="http://schemas.microsoft.com/office/drawing/2014/main" id="{C5D6EA7A-F7BB-582C-FCDF-8C1158D34F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7962" y="6967725"/>
            <a:ext cx="1485107" cy="1114474"/>
          </a:xfrm>
          <a:prstGeom prst="rect">
            <a:avLst/>
          </a:prstGeom>
        </p:spPr>
      </p:pic>
      <p:pic>
        <p:nvPicPr>
          <p:cNvPr id="15" name="Picture 14" descr="A red and white electronic device&#10;&#10;Description automatically generated">
            <a:extLst>
              <a:ext uri="{FF2B5EF4-FFF2-40B4-BE49-F238E27FC236}">
                <a16:creationId xmlns:a16="http://schemas.microsoft.com/office/drawing/2014/main" id="{2D591E41-8B4E-FF50-F7B9-7E18EA384A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0649" y="6952460"/>
            <a:ext cx="1114475" cy="1114475"/>
          </a:xfrm>
          <a:prstGeom prst="rect">
            <a:avLst/>
          </a:prstGeom>
        </p:spPr>
      </p:pic>
      <p:pic>
        <p:nvPicPr>
          <p:cNvPr id="4" name="Picture 3" descr="A green circuit board with a white ribbon&#10;&#10;Description automatically generated">
            <a:extLst>
              <a:ext uri="{FF2B5EF4-FFF2-40B4-BE49-F238E27FC236}">
                <a16:creationId xmlns:a16="http://schemas.microsoft.com/office/drawing/2014/main" id="{3AEBEB8B-3801-A0E2-D608-4D26390701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402605">
            <a:off x="224313" y="6783621"/>
            <a:ext cx="1910637" cy="1482681"/>
          </a:xfrm>
          <a:prstGeom prst="rect">
            <a:avLst/>
          </a:prstGeom>
        </p:spPr>
      </p:pic>
      <p:pic>
        <p:nvPicPr>
          <p:cNvPr id="8" name="Picture 7" descr="A blue electronic board with black and silver components&#10;&#10;Description automatically generated">
            <a:extLst>
              <a:ext uri="{FF2B5EF4-FFF2-40B4-BE49-F238E27FC236}">
                <a16:creationId xmlns:a16="http://schemas.microsoft.com/office/drawing/2014/main" id="{4C4D756B-1C05-5EC2-50D4-81CA501E92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470516">
            <a:off x="11752100" y="-1365631"/>
            <a:ext cx="1977479" cy="1552320"/>
          </a:xfrm>
          <a:prstGeom prst="rect">
            <a:avLst/>
          </a:prstGeom>
        </p:spPr>
      </p:pic>
      <p:pic>
        <p:nvPicPr>
          <p:cNvPr id="9" name="Picture 8" descr="A blue circuit board with black background&#10;&#10;Description automatically generated">
            <a:extLst>
              <a:ext uri="{FF2B5EF4-FFF2-40B4-BE49-F238E27FC236}">
                <a16:creationId xmlns:a16="http://schemas.microsoft.com/office/drawing/2014/main" id="{2ECA22B1-F8CB-B9C2-B5BD-A14989EC53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1406487">
            <a:off x="6353875" y="-1930713"/>
            <a:ext cx="2084445" cy="2084445"/>
          </a:xfrm>
          <a:prstGeom prst="rect">
            <a:avLst/>
          </a:prstGeom>
        </p:spPr>
      </p:pic>
      <p:pic>
        <p:nvPicPr>
          <p:cNvPr id="10" name="Picture 9" descr="A green circuit board with many different components&#10;&#10;Description automatically generated">
            <a:extLst>
              <a:ext uri="{FF2B5EF4-FFF2-40B4-BE49-F238E27FC236}">
                <a16:creationId xmlns:a16="http://schemas.microsoft.com/office/drawing/2014/main" id="{A46DBD5C-D16E-DA65-3A0B-1B1683560F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0122436">
            <a:off x="-2992550" y="5118846"/>
            <a:ext cx="2896951" cy="1602979"/>
          </a:xfrm>
          <a:prstGeom prst="rect">
            <a:avLst/>
          </a:prstGeom>
        </p:spPr>
      </p:pic>
      <p:sp>
        <p:nvSpPr>
          <p:cNvPr id="11" name="Arrow: Left-Right 10">
            <a:extLst>
              <a:ext uri="{FF2B5EF4-FFF2-40B4-BE49-F238E27FC236}">
                <a16:creationId xmlns:a16="http://schemas.microsoft.com/office/drawing/2014/main" id="{5BA78B1E-F5D2-362D-32E0-864801992599}"/>
              </a:ext>
            </a:extLst>
          </p:cNvPr>
          <p:cNvSpPr/>
          <p:nvPr/>
        </p:nvSpPr>
        <p:spPr>
          <a:xfrm rot="19019357">
            <a:off x="-1137511" y="1565106"/>
            <a:ext cx="481464" cy="238119"/>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 name="Arrow: Left-Right 15">
            <a:extLst>
              <a:ext uri="{FF2B5EF4-FFF2-40B4-BE49-F238E27FC236}">
                <a16:creationId xmlns:a16="http://schemas.microsoft.com/office/drawing/2014/main" id="{DABD9C6D-8D19-39EF-3B94-0BFA4CEC7222}"/>
              </a:ext>
            </a:extLst>
          </p:cNvPr>
          <p:cNvSpPr/>
          <p:nvPr/>
        </p:nvSpPr>
        <p:spPr>
          <a:xfrm rot="281638">
            <a:off x="6195764" y="7208038"/>
            <a:ext cx="495295" cy="254809"/>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220EA61C-6F57-67A0-4C6E-AB6453A54626}"/>
              </a:ext>
            </a:extLst>
          </p:cNvPr>
          <p:cNvPicPr>
            <a:picLocks noChangeAspect="1"/>
          </p:cNvPicPr>
          <p:nvPr/>
        </p:nvPicPr>
        <p:blipFill>
          <a:blip r:embed="rId12"/>
          <a:stretch>
            <a:fillRect/>
          </a:stretch>
        </p:blipFill>
        <p:spPr>
          <a:xfrm>
            <a:off x="598057" y="1313780"/>
            <a:ext cx="10330325" cy="4585004"/>
          </a:xfrm>
          <a:prstGeom prst="rect">
            <a:avLst/>
          </a:prstGeom>
        </p:spPr>
      </p:pic>
    </p:spTree>
    <p:extLst>
      <p:ext uri="{BB962C8B-B14F-4D97-AF65-F5344CB8AC3E}">
        <p14:creationId xmlns:p14="http://schemas.microsoft.com/office/powerpoint/2010/main" val="995231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BE384-FBC0-1778-1A81-2D3B10877605}"/>
              </a:ext>
            </a:extLst>
          </p:cNvPr>
          <p:cNvSpPr/>
          <p:nvPr/>
        </p:nvSpPr>
        <p:spPr>
          <a:xfrm>
            <a:off x="332255" y="248052"/>
            <a:ext cx="7151909" cy="84525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382" y="5570592"/>
            <a:ext cx="1114474" cy="1114474"/>
          </a:xfrm>
          <a:prstGeom prst="rect">
            <a:avLst/>
          </a:prstGeom>
        </p:spPr>
      </p:pic>
      <p:sp>
        <p:nvSpPr>
          <p:cNvPr id="5" name="TextBox 4">
            <a:extLst>
              <a:ext uri="{FF2B5EF4-FFF2-40B4-BE49-F238E27FC236}">
                <a16:creationId xmlns:a16="http://schemas.microsoft.com/office/drawing/2014/main" id="{816A015C-49EC-3B9B-16DB-6DA2D07F9272}"/>
              </a:ext>
            </a:extLst>
          </p:cNvPr>
          <p:cNvSpPr txBox="1"/>
          <p:nvPr/>
        </p:nvSpPr>
        <p:spPr>
          <a:xfrm>
            <a:off x="420320" y="378291"/>
            <a:ext cx="6975777"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Randinu L.L – 225537M</a:t>
            </a:r>
          </a:p>
        </p:txBody>
      </p:sp>
      <p:sp>
        <p:nvSpPr>
          <p:cNvPr id="17" name="TextBox 16">
            <a:extLst>
              <a:ext uri="{FF2B5EF4-FFF2-40B4-BE49-F238E27FC236}">
                <a16:creationId xmlns:a16="http://schemas.microsoft.com/office/drawing/2014/main" id="{E30813F2-28D0-D96C-DCA0-E31836BD6CEA}"/>
              </a:ext>
            </a:extLst>
          </p:cNvPr>
          <p:cNvSpPr txBox="1"/>
          <p:nvPr/>
        </p:nvSpPr>
        <p:spPr>
          <a:xfrm>
            <a:off x="487683" y="1636915"/>
            <a:ext cx="11216633" cy="1938992"/>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solidFill>
                  <a:schemeClr val="bg1"/>
                </a:solidFill>
                <a:latin typeface="Century Gothic" panose="020B0502020202020204" pitchFamily="34" charset="0"/>
              </a:rPr>
              <a:t>Program Obstacle avoidance IR module in both sides to detect whether a goal is scored.</a:t>
            </a:r>
          </a:p>
          <a:p>
            <a:pPr marL="342900" indent="-342900" algn="just">
              <a:buFont typeface="Arial" panose="020B0604020202020204" pitchFamily="34" charset="0"/>
              <a:buChar char="•"/>
            </a:pPr>
            <a:endParaRPr lang="en-US" sz="2400" dirty="0">
              <a:solidFill>
                <a:schemeClr val="bg1"/>
              </a:solidFill>
              <a:latin typeface="Century Gothic" panose="020B0502020202020204" pitchFamily="34" charset="0"/>
            </a:endParaRPr>
          </a:p>
          <a:p>
            <a:pPr marL="342900" indent="-342900" algn="just">
              <a:buFont typeface="Arial" panose="020B0604020202020204" pitchFamily="34" charset="0"/>
              <a:buChar char="•"/>
            </a:pPr>
            <a:r>
              <a:rPr lang="en-US" sz="2400" dirty="0">
                <a:solidFill>
                  <a:schemeClr val="bg1"/>
                </a:solidFill>
                <a:latin typeface="Century Gothic" panose="020B0502020202020204" pitchFamily="34" charset="0"/>
              </a:rPr>
              <a:t>Program two 16x2 LCD Screens with I2C modules in Both sides to Display Score Updates and to Display the winner after a Match is Finished.</a:t>
            </a:r>
          </a:p>
        </p:txBody>
      </p:sp>
      <p:pic>
        <p:nvPicPr>
          <p:cNvPr id="3" name="Picture 2" descr="A black and blue electronic device&#10;&#10;Description automatically generated">
            <a:extLst>
              <a:ext uri="{FF2B5EF4-FFF2-40B4-BE49-F238E27FC236}">
                <a16:creationId xmlns:a16="http://schemas.microsoft.com/office/drawing/2014/main" id="{B1197D49-41D6-33DB-0297-1098729EA0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35359">
            <a:off x="5499148" y="5205025"/>
            <a:ext cx="1782472" cy="1782472"/>
          </a:xfrm>
          <a:prstGeom prst="rect">
            <a:avLst/>
          </a:prstGeom>
        </p:spPr>
      </p:pic>
      <p:pic>
        <p:nvPicPr>
          <p:cNvPr id="12" name="Picture 11" descr="A blue circuit board with a black background&#10;&#10;Description automatically generated">
            <a:extLst>
              <a:ext uri="{FF2B5EF4-FFF2-40B4-BE49-F238E27FC236}">
                <a16:creationId xmlns:a16="http://schemas.microsoft.com/office/drawing/2014/main" id="{DF0B90B2-16DB-FA6C-D28D-C386B42206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847445">
            <a:off x="411063" y="5120623"/>
            <a:ext cx="1991033" cy="1991033"/>
          </a:xfrm>
          <a:prstGeom prst="rect">
            <a:avLst/>
          </a:prstGeom>
        </p:spPr>
      </p:pic>
      <p:pic>
        <p:nvPicPr>
          <p:cNvPr id="20" name="Picture 19" descr="A small rectangular electronic device&#10;&#10;Description automatically generated">
            <a:extLst>
              <a:ext uri="{FF2B5EF4-FFF2-40B4-BE49-F238E27FC236}">
                <a16:creationId xmlns:a16="http://schemas.microsoft.com/office/drawing/2014/main" id="{FCBCFFEF-BD02-EBA8-F642-460B5A8DA3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899314">
            <a:off x="2851417" y="5450502"/>
            <a:ext cx="2162688" cy="1487297"/>
          </a:xfrm>
          <a:prstGeom prst="rect">
            <a:avLst/>
          </a:prstGeom>
        </p:spPr>
      </p:pic>
    </p:spTree>
    <p:extLst>
      <p:ext uri="{BB962C8B-B14F-4D97-AF65-F5344CB8AC3E}">
        <p14:creationId xmlns:p14="http://schemas.microsoft.com/office/powerpoint/2010/main" val="3534612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BE384-FBC0-1778-1A81-2D3B10877605}"/>
              </a:ext>
            </a:extLst>
          </p:cNvPr>
          <p:cNvSpPr/>
          <p:nvPr/>
        </p:nvSpPr>
        <p:spPr>
          <a:xfrm>
            <a:off x="332255" y="248052"/>
            <a:ext cx="7151909" cy="84525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382" y="5570592"/>
            <a:ext cx="1114474" cy="1114474"/>
          </a:xfrm>
          <a:prstGeom prst="rect">
            <a:avLst/>
          </a:prstGeom>
        </p:spPr>
      </p:pic>
      <p:sp>
        <p:nvSpPr>
          <p:cNvPr id="5" name="TextBox 4">
            <a:extLst>
              <a:ext uri="{FF2B5EF4-FFF2-40B4-BE49-F238E27FC236}">
                <a16:creationId xmlns:a16="http://schemas.microsoft.com/office/drawing/2014/main" id="{816A015C-49EC-3B9B-16DB-6DA2D07F9272}"/>
              </a:ext>
            </a:extLst>
          </p:cNvPr>
          <p:cNvSpPr txBox="1"/>
          <p:nvPr/>
        </p:nvSpPr>
        <p:spPr>
          <a:xfrm>
            <a:off x="420320" y="378291"/>
            <a:ext cx="6975777"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Randinu L.L – 225537M</a:t>
            </a:r>
          </a:p>
        </p:txBody>
      </p:sp>
      <p:pic>
        <p:nvPicPr>
          <p:cNvPr id="12" name="Picture 11" descr="A blue circuit board with a black background&#10;&#10;Description automatically generated">
            <a:extLst>
              <a:ext uri="{FF2B5EF4-FFF2-40B4-BE49-F238E27FC236}">
                <a16:creationId xmlns:a16="http://schemas.microsoft.com/office/drawing/2014/main" id="{DF0B90B2-16DB-FA6C-D28D-C386B42206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87782">
            <a:off x="821812" y="1672586"/>
            <a:ext cx="3704952" cy="3704952"/>
          </a:xfrm>
          <a:prstGeom prst="rect">
            <a:avLst/>
          </a:prstGeom>
        </p:spPr>
      </p:pic>
      <p:sp>
        <p:nvSpPr>
          <p:cNvPr id="2" name="TextBox 1">
            <a:extLst>
              <a:ext uri="{FF2B5EF4-FFF2-40B4-BE49-F238E27FC236}">
                <a16:creationId xmlns:a16="http://schemas.microsoft.com/office/drawing/2014/main" id="{9DA6F622-6718-AD07-9E4E-0ACC7818FDA0}"/>
              </a:ext>
            </a:extLst>
          </p:cNvPr>
          <p:cNvSpPr txBox="1"/>
          <p:nvPr/>
        </p:nvSpPr>
        <p:spPr>
          <a:xfrm>
            <a:off x="4963641" y="1351508"/>
            <a:ext cx="6521978" cy="4154984"/>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Obstacle avoidance IR module is used in each side to detect if a Goal is scored by a player.</a:t>
            </a:r>
          </a:p>
          <a:p>
            <a:pPr marL="285750" indent="-285750" algn="just">
              <a:buFont typeface="Arial" panose="020B0604020202020204" pitchFamily="34" charset="0"/>
              <a:buChar char="•"/>
            </a:pPr>
            <a:endParaRPr lang="en-US" sz="2400" dirty="0">
              <a:solidFill>
                <a:schemeClr val="bg1"/>
              </a:solidFill>
              <a:latin typeface="Century Gothic" panose="020B0502020202020204" pitchFamily="34" charset="0"/>
            </a:endParaRPr>
          </a:p>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After a goal is detected, two score update LCD screens are updated with the current scores of two players.</a:t>
            </a:r>
          </a:p>
          <a:p>
            <a:pPr marL="285750" indent="-285750" algn="just">
              <a:buFont typeface="Arial" panose="020B0604020202020204" pitchFamily="34" charset="0"/>
              <a:buChar char="•"/>
            </a:pPr>
            <a:endParaRPr lang="en-US" sz="2400" dirty="0">
              <a:solidFill>
                <a:schemeClr val="bg1"/>
              </a:solidFill>
              <a:latin typeface="Century Gothic" panose="020B0502020202020204" pitchFamily="34" charset="0"/>
            </a:endParaRPr>
          </a:p>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After a Match is Finished, a Winning text is shown in Winner’s side LCD screen.</a:t>
            </a:r>
          </a:p>
          <a:p>
            <a:endParaRPr lang="en-US" sz="2400" dirty="0">
              <a:solidFill>
                <a:schemeClr val="bg1"/>
              </a:solidFill>
            </a:endParaRPr>
          </a:p>
        </p:txBody>
      </p:sp>
      <p:pic>
        <p:nvPicPr>
          <p:cNvPr id="11" name="Picture 10" descr="A black and blue electronic device&#10;&#10;Description automatically generated">
            <a:extLst>
              <a:ext uri="{FF2B5EF4-FFF2-40B4-BE49-F238E27FC236}">
                <a16:creationId xmlns:a16="http://schemas.microsoft.com/office/drawing/2014/main" id="{DDE084B7-A16F-D7D0-235F-8FB43737AF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35359">
            <a:off x="5499148" y="5205025"/>
            <a:ext cx="1782472" cy="1782472"/>
          </a:xfrm>
          <a:prstGeom prst="rect">
            <a:avLst/>
          </a:prstGeom>
        </p:spPr>
      </p:pic>
      <p:pic>
        <p:nvPicPr>
          <p:cNvPr id="14" name="Picture 13" descr="A small rectangular electronic device&#10;&#10;Description automatically generated">
            <a:extLst>
              <a:ext uri="{FF2B5EF4-FFF2-40B4-BE49-F238E27FC236}">
                <a16:creationId xmlns:a16="http://schemas.microsoft.com/office/drawing/2014/main" id="{01C0CB7F-965B-0EA1-02AE-E36E5CA8C4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899314">
            <a:off x="2851417" y="5450502"/>
            <a:ext cx="2162688" cy="1487297"/>
          </a:xfrm>
          <a:prstGeom prst="rect">
            <a:avLst/>
          </a:prstGeom>
        </p:spPr>
      </p:pic>
    </p:spTree>
    <p:extLst>
      <p:ext uri="{BB962C8B-B14F-4D97-AF65-F5344CB8AC3E}">
        <p14:creationId xmlns:p14="http://schemas.microsoft.com/office/powerpoint/2010/main" val="1080409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BE384-FBC0-1778-1A81-2D3B10877605}"/>
              </a:ext>
            </a:extLst>
          </p:cNvPr>
          <p:cNvSpPr/>
          <p:nvPr/>
        </p:nvSpPr>
        <p:spPr>
          <a:xfrm>
            <a:off x="332255" y="248052"/>
            <a:ext cx="7151909" cy="84525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382" y="5570592"/>
            <a:ext cx="1114474" cy="1114474"/>
          </a:xfrm>
          <a:prstGeom prst="rect">
            <a:avLst/>
          </a:prstGeom>
        </p:spPr>
      </p:pic>
      <p:sp>
        <p:nvSpPr>
          <p:cNvPr id="5" name="TextBox 4">
            <a:extLst>
              <a:ext uri="{FF2B5EF4-FFF2-40B4-BE49-F238E27FC236}">
                <a16:creationId xmlns:a16="http://schemas.microsoft.com/office/drawing/2014/main" id="{816A015C-49EC-3B9B-16DB-6DA2D07F9272}"/>
              </a:ext>
            </a:extLst>
          </p:cNvPr>
          <p:cNvSpPr txBox="1"/>
          <p:nvPr/>
        </p:nvSpPr>
        <p:spPr>
          <a:xfrm>
            <a:off x="420320" y="378291"/>
            <a:ext cx="6975777"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Randinu L.L – 225537M</a:t>
            </a:r>
          </a:p>
        </p:txBody>
      </p:sp>
      <p:pic>
        <p:nvPicPr>
          <p:cNvPr id="3" name="Picture 2" descr="A black and blue electronic device&#10;&#10;Description automatically generated">
            <a:extLst>
              <a:ext uri="{FF2B5EF4-FFF2-40B4-BE49-F238E27FC236}">
                <a16:creationId xmlns:a16="http://schemas.microsoft.com/office/drawing/2014/main" id="{B1197D49-41D6-33DB-0297-1098729EA0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641215">
            <a:off x="1042255" y="2851703"/>
            <a:ext cx="3004480" cy="3004480"/>
          </a:xfrm>
          <a:prstGeom prst="rect">
            <a:avLst/>
          </a:prstGeom>
        </p:spPr>
      </p:pic>
      <p:pic>
        <p:nvPicPr>
          <p:cNvPr id="20" name="Picture 19" descr="A small rectangular electronic device&#10;&#10;Description automatically generated">
            <a:extLst>
              <a:ext uri="{FF2B5EF4-FFF2-40B4-BE49-F238E27FC236}">
                <a16:creationId xmlns:a16="http://schemas.microsoft.com/office/drawing/2014/main" id="{FCBCFFEF-BD02-EBA8-F642-460B5A8DA3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899314">
            <a:off x="333786" y="1331415"/>
            <a:ext cx="4421417" cy="3040642"/>
          </a:xfrm>
          <a:prstGeom prst="rect">
            <a:avLst/>
          </a:prstGeom>
        </p:spPr>
      </p:pic>
      <p:sp>
        <p:nvSpPr>
          <p:cNvPr id="2" name="TextBox 1">
            <a:extLst>
              <a:ext uri="{FF2B5EF4-FFF2-40B4-BE49-F238E27FC236}">
                <a16:creationId xmlns:a16="http://schemas.microsoft.com/office/drawing/2014/main" id="{9DA6F622-6718-AD07-9E4E-0ACC7818FDA0}"/>
              </a:ext>
            </a:extLst>
          </p:cNvPr>
          <p:cNvSpPr txBox="1"/>
          <p:nvPr/>
        </p:nvSpPr>
        <p:spPr>
          <a:xfrm>
            <a:off x="4963641" y="1351508"/>
            <a:ext cx="6521978" cy="4154984"/>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Two 16x2 LCD Screens with I2C modules are used to display game scores. They only use SDA pin and SCL pin of Arduino Mega. Red player side LCD screen with I2C has 0x26 address and Green player side has 0x25 address.</a:t>
            </a:r>
          </a:p>
          <a:p>
            <a:pPr marL="285750" indent="-285750">
              <a:buFont typeface="Arial" panose="020B0604020202020204" pitchFamily="34" charset="0"/>
              <a:buChar char="•"/>
            </a:pPr>
            <a:endParaRPr lang="en-US" sz="2400" dirty="0">
              <a:solidFill>
                <a:schemeClr val="bg1"/>
              </a:solidFill>
              <a:latin typeface="Century Gothic" panose="020B0502020202020204" pitchFamily="34" charset="0"/>
            </a:endParaRPr>
          </a:p>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These LCDs with I2C modules are programmed using LiquidCrystal I2C Library in Arduino IDE.</a:t>
            </a:r>
          </a:p>
          <a:p>
            <a:endParaRPr lang="en-US" sz="2400" dirty="0">
              <a:solidFill>
                <a:schemeClr val="bg1"/>
              </a:solidFill>
            </a:endParaRPr>
          </a:p>
        </p:txBody>
      </p:sp>
      <p:pic>
        <p:nvPicPr>
          <p:cNvPr id="8" name="Picture 7" descr="A blue circuit board with a black background&#10;&#10;Description automatically generated">
            <a:extLst>
              <a:ext uri="{FF2B5EF4-FFF2-40B4-BE49-F238E27FC236}">
                <a16:creationId xmlns:a16="http://schemas.microsoft.com/office/drawing/2014/main" id="{67BD0760-48AA-C22D-DDEB-E88DC74D18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847445">
            <a:off x="411063" y="5120623"/>
            <a:ext cx="1991033" cy="1991033"/>
          </a:xfrm>
          <a:prstGeom prst="rect">
            <a:avLst/>
          </a:prstGeom>
        </p:spPr>
      </p:pic>
    </p:spTree>
    <p:extLst>
      <p:ext uri="{BB962C8B-B14F-4D97-AF65-F5344CB8AC3E}">
        <p14:creationId xmlns:p14="http://schemas.microsoft.com/office/powerpoint/2010/main" val="917041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BE384-FBC0-1778-1A81-2D3B10877605}"/>
              </a:ext>
            </a:extLst>
          </p:cNvPr>
          <p:cNvSpPr/>
          <p:nvPr/>
        </p:nvSpPr>
        <p:spPr>
          <a:xfrm>
            <a:off x="332255" y="248052"/>
            <a:ext cx="7151909" cy="84525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382" y="5570592"/>
            <a:ext cx="1114474" cy="1114474"/>
          </a:xfrm>
          <a:prstGeom prst="rect">
            <a:avLst/>
          </a:prstGeom>
        </p:spPr>
      </p:pic>
      <p:sp>
        <p:nvSpPr>
          <p:cNvPr id="5" name="TextBox 4">
            <a:extLst>
              <a:ext uri="{FF2B5EF4-FFF2-40B4-BE49-F238E27FC236}">
                <a16:creationId xmlns:a16="http://schemas.microsoft.com/office/drawing/2014/main" id="{816A015C-49EC-3B9B-16DB-6DA2D07F9272}"/>
              </a:ext>
            </a:extLst>
          </p:cNvPr>
          <p:cNvSpPr txBox="1"/>
          <p:nvPr/>
        </p:nvSpPr>
        <p:spPr>
          <a:xfrm>
            <a:off x="420320" y="378291"/>
            <a:ext cx="6975777"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Randinu L.L – 225537M</a:t>
            </a:r>
          </a:p>
        </p:txBody>
      </p:sp>
      <p:pic>
        <p:nvPicPr>
          <p:cNvPr id="3" name="Picture 2" descr="A black and blue electronic device&#10;&#10;Description automatically generated">
            <a:extLst>
              <a:ext uri="{FF2B5EF4-FFF2-40B4-BE49-F238E27FC236}">
                <a16:creationId xmlns:a16="http://schemas.microsoft.com/office/drawing/2014/main" id="{B1197D49-41D6-33DB-0297-1098729EA0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641215">
            <a:off x="932711" y="7840792"/>
            <a:ext cx="3004480" cy="3004480"/>
          </a:xfrm>
          <a:prstGeom prst="rect">
            <a:avLst/>
          </a:prstGeom>
        </p:spPr>
      </p:pic>
      <p:pic>
        <p:nvPicPr>
          <p:cNvPr id="20" name="Picture 19" descr="A small rectangular electronic device&#10;&#10;Description automatically generated">
            <a:extLst>
              <a:ext uri="{FF2B5EF4-FFF2-40B4-BE49-F238E27FC236}">
                <a16:creationId xmlns:a16="http://schemas.microsoft.com/office/drawing/2014/main" id="{FCBCFFEF-BD02-EBA8-F642-460B5A8DA3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899314">
            <a:off x="224242" y="6320504"/>
            <a:ext cx="4421417" cy="3040642"/>
          </a:xfrm>
          <a:prstGeom prst="rect">
            <a:avLst/>
          </a:prstGeom>
        </p:spPr>
      </p:pic>
      <p:pic>
        <p:nvPicPr>
          <p:cNvPr id="8" name="Picture 7" descr="A blue circuit board with a black background&#10;&#10;Description automatically generated">
            <a:extLst>
              <a:ext uri="{FF2B5EF4-FFF2-40B4-BE49-F238E27FC236}">
                <a16:creationId xmlns:a16="http://schemas.microsoft.com/office/drawing/2014/main" id="{67BD0760-48AA-C22D-DDEB-E88DC74D18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847445">
            <a:off x="301519" y="10109712"/>
            <a:ext cx="1991033" cy="1991033"/>
          </a:xfrm>
          <a:prstGeom prst="rect">
            <a:avLst/>
          </a:prstGeom>
        </p:spPr>
      </p:pic>
      <p:pic>
        <p:nvPicPr>
          <p:cNvPr id="9" name="Picture 8">
            <a:extLst>
              <a:ext uri="{FF2B5EF4-FFF2-40B4-BE49-F238E27FC236}">
                <a16:creationId xmlns:a16="http://schemas.microsoft.com/office/drawing/2014/main" id="{CB04D388-5A04-D8A7-BCEB-8B6B9355E9ED}"/>
              </a:ext>
            </a:extLst>
          </p:cNvPr>
          <p:cNvPicPr>
            <a:picLocks noChangeAspect="1"/>
          </p:cNvPicPr>
          <p:nvPr/>
        </p:nvPicPr>
        <p:blipFill>
          <a:blip r:embed="rId7"/>
          <a:stretch>
            <a:fillRect/>
          </a:stretch>
        </p:blipFill>
        <p:spPr>
          <a:xfrm>
            <a:off x="2926968" y="1223545"/>
            <a:ext cx="6338064" cy="5449689"/>
          </a:xfrm>
          <a:prstGeom prst="rect">
            <a:avLst/>
          </a:prstGeom>
        </p:spPr>
      </p:pic>
    </p:spTree>
    <p:extLst>
      <p:ext uri="{BB962C8B-B14F-4D97-AF65-F5344CB8AC3E}">
        <p14:creationId xmlns:p14="http://schemas.microsoft.com/office/powerpoint/2010/main" val="3642770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BE384-FBC0-1778-1A81-2D3B10877605}"/>
              </a:ext>
            </a:extLst>
          </p:cNvPr>
          <p:cNvSpPr/>
          <p:nvPr/>
        </p:nvSpPr>
        <p:spPr>
          <a:xfrm>
            <a:off x="332255" y="248052"/>
            <a:ext cx="7151909" cy="84525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382" y="5570592"/>
            <a:ext cx="1114474" cy="1114474"/>
          </a:xfrm>
          <a:prstGeom prst="rect">
            <a:avLst/>
          </a:prstGeom>
        </p:spPr>
      </p:pic>
      <p:sp>
        <p:nvSpPr>
          <p:cNvPr id="5" name="TextBox 4">
            <a:extLst>
              <a:ext uri="{FF2B5EF4-FFF2-40B4-BE49-F238E27FC236}">
                <a16:creationId xmlns:a16="http://schemas.microsoft.com/office/drawing/2014/main" id="{816A015C-49EC-3B9B-16DB-6DA2D07F9272}"/>
              </a:ext>
            </a:extLst>
          </p:cNvPr>
          <p:cNvSpPr txBox="1"/>
          <p:nvPr/>
        </p:nvSpPr>
        <p:spPr>
          <a:xfrm>
            <a:off x="420320" y="378291"/>
            <a:ext cx="6975777"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Nimraka T.M.N – 225529P</a:t>
            </a:r>
          </a:p>
        </p:txBody>
      </p:sp>
      <p:pic>
        <p:nvPicPr>
          <p:cNvPr id="3" name="Picture 2" descr="A blue plastic device with a white propeller&#10;&#10;Description automatically generated">
            <a:extLst>
              <a:ext uri="{FF2B5EF4-FFF2-40B4-BE49-F238E27FC236}">
                <a16:creationId xmlns:a16="http://schemas.microsoft.com/office/drawing/2014/main" id="{2A0DA0BB-C6AD-BDFA-7CAA-1B070FD652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4339" y="5730339"/>
            <a:ext cx="1340181" cy="1003842"/>
          </a:xfrm>
          <a:prstGeom prst="rect">
            <a:avLst/>
          </a:prstGeom>
        </p:spPr>
      </p:pic>
      <p:pic>
        <p:nvPicPr>
          <p:cNvPr id="8" name="Picture 7" descr="A blue and black electronic device&#10;&#10;Description automatically generated">
            <a:extLst>
              <a:ext uri="{FF2B5EF4-FFF2-40B4-BE49-F238E27FC236}">
                <a16:creationId xmlns:a16="http://schemas.microsoft.com/office/drawing/2014/main" id="{C28DF7EC-AA33-A32A-A68A-E1A9D346F4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8208" y="5669544"/>
            <a:ext cx="1125433" cy="1125433"/>
          </a:xfrm>
          <a:prstGeom prst="rect">
            <a:avLst/>
          </a:prstGeom>
        </p:spPr>
      </p:pic>
      <p:pic>
        <p:nvPicPr>
          <p:cNvPr id="10" name="Picture 9" descr="A close up of a blue electronic device&#10;&#10;Description automatically generated">
            <a:extLst>
              <a:ext uri="{FF2B5EF4-FFF2-40B4-BE49-F238E27FC236}">
                <a16:creationId xmlns:a16="http://schemas.microsoft.com/office/drawing/2014/main" id="{A561AD90-F2B4-5866-17CC-D46A51E39A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320" y="5854574"/>
            <a:ext cx="1219069" cy="755374"/>
          </a:xfrm>
          <a:prstGeom prst="rect">
            <a:avLst/>
          </a:prstGeom>
        </p:spPr>
      </p:pic>
      <p:pic>
        <p:nvPicPr>
          <p:cNvPr id="11" name="Picture 10" descr="A small metal device with red and black wires&#10;&#10;Description automatically generated">
            <a:extLst>
              <a:ext uri="{FF2B5EF4-FFF2-40B4-BE49-F238E27FC236}">
                <a16:creationId xmlns:a16="http://schemas.microsoft.com/office/drawing/2014/main" id="{4F06EE91-9AD5-67B2-06EE-50EA2E9C9D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6685" y="5570592"/>
            <a:ext cx="1782801" cy="1337873"/>
          </a:xfrm>
          <a:prstGeom prst="rect">
            <a:avLst/>
          </a:prstGeom>
        </p:spPr>
      </p:pic>
      <p:pic>
        <p:nvPicPr>
          <p:cNvPr id="14" name="Picture 13" descr="A black switch with a red roller&#10;&#10;Description automatically generated">
            <a:extLst>
              <a:ext uri="{FF2B5EF4-FFF2-40B4-BE49-F238E27FC236}">
                <a16:creationId xmlns:a16="http://schemas.microsoft.com/office/drawing/2014/main" id="{2906F1FF-936F-FB9C-3FB3-081CA8333D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103703">
            <a:off x="7070533" y="5632852"/>
            <a:ext cx="1188456" cy="1188456"/>
          </a:xfrm>
          <a:prstGeom prst="rect">
            <a:avLst/>
          </a:prstGeom>
        </p:spPr>
      </p:pic>
      <p:sp>
        <p:nvSpPr>
          <p:cNvPr id="15" name="TextBox 14">
            <a:extLst>
              <a:ext uri="{FF2B5EF4-FFF2-40B4-BE49-F238E27FC236}">
                <a16:creationId xmlns:a16="http://schemas.microsoft.com/office/drawing/2014/main" id="{41E62F1D-B0B3-B9A7-E530-F7B4E8CC3288}"/>
              </a:ext>
            </a:extLst>
          </p:cNvPr>
          <p:cNvSpPr txBox="1"/>
          <p:nvPr/>
        </p:nvSpPr>
        <p:spPr>
          <a:xfrm>
            <a:off x="706380" y="1458675"/>
            <a:ext cx="10779238" cy="3046988"/>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solidFill>
                  <a:schemeClr val="bg1"/>
                </a:solidFill>
                <a:latin typeface="Century Gothic" panose="020B0502020202020204" pitchFamily="34" charset="0"/>
              </a:rPr>
              <a:t>Program relay module with Solenoid push-and-pull module to strike the ball according to the push button input for Human player.</a:t>
            </a:r>
          </a:p>
          <a:p>
            <a:pPr algn="just"/>
            <a:endParaRPr lang="en-US" sz="2400" dirty="0">
              <a:solidFill>
                <a:schemeClr val="bg1"/>
              </a:solidFill>
              <a:latin typeface="Century Gothic" panose="020B0502020202020204" pitchFamily="34" charset="0"/>
            </a:endParaRPr>
          </a:p>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Program 180-degree Servo motor to push the ball back to the play area after a goal is scored.</a:t>
            </a:r>
          </a:p>
          <a:p>
            <a:pPr marL="285750" indent="-285750" algn="just">
              <a:buFont typeface="Arial" panose="020B0604020202020204" pitchFamily="34" charset="0"/>
              <a:buChar char="•"/>
            </a:pPr>
            <a:endParaRPr lang="en-US" sz="2400" dirty="0">
              <a:solidFill>
                <a:schemeClr val="bg1"/>
              </a:solidFill>
              <a:latin typeface="Century Gothic" panose="020B0502020202020204" pitchFamily="34" charset="0"/>
            </a:endParaRPr>
          </a:p>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Program four limit switches to identify the end points of two Paddles. (Belt driven Linear actuators)</a:t>
            </a:r>
          </a:p>
        </p:txBody>
      </p:sp>
    </p:spTree>
    <p:extLst>
      <p:ext uri="{BB962C8B-B14F-4D97-AF65-F5344CB8AC3E}">
        <p14:creationId xmlns:p14="http://schemas.microsoft.com/office/powerpoint/2010/main" val="562296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BE384-FBC0-1778-1A81-2D3B10877605}"/>
              </a:ext>
            </a:extLst>
          </p:cNvPr>
          <p:cNvSpPr/>
          <p:nvPr/>
        </p:nvSpPr>
        <p:spPr>
          <a:xfrm>
            <a:off x="332255" y="248052"/>
            <a:ext cx="7151909" cy="84525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382" y="5570592"/>
            <a:ext cx="1114474" cy="1114474"/>
          </a:xfrm>
          <a:prstGeom prst="rect">
            <a:avLst/>
          </a:prstGeom>
        </p:spPr>
      </p:pic>
      <p:sp>
        <p:nvSpPr>
          <p:cNvPr id="5" name="TextBox 4">
            <a:extLst>
              <a:ext uri="{FF2B5EF4-FFF2-40B4-BE49-F238E27FC236}">
                <a16:creationId xmlns:a16="http://schemas.microsoft.com/office/drawing/2014/main" id="{816A015C-49EC-3B9B-16DB-6DA2D07F9272}"/>
              </a:ext>
            </a:extLst>
          </p:cNvPr>
          <p:cNvSpPr txBox="1"/>
          <p:nvPr/>
        </p:nvSpPr>
        <p:spPr>
          <a:xfrm>
            <a:off x="420320" y="378291"/>
            <a:ext cx="6975777"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Nimraka T.M.N – 225529P</a:t>
            </a:r>
          </a:p>
        </p:txBody>
      </p:sp>
      <p:pic>
        <p:nvPicPr>
          <p:cNvPr id="3" name="Picture 2" descr="A blue plastic device with a white propeller&#10;&#10;Description automatically generated">
            <a:extLst>
              <a:ext uri="{FF2B5EF4-FFF2-40B4-BE49-F238E27FC236}">
                <a16:creationId xmlns:a16="http://schemas.microsoft.com/office/drawing/2014/main" id="{2A0DA0BB-C6AD-BDFA-7CAA-1B070FD652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4339" y="5730339"/>
            <a:ext cx="1340181" cy="1003842"/>
          </a:xfrm>
          <a:prstGeom prst="rect">
            <a:avLst/>
          </a:prstGeom>
        </p:spPr>
      </p:pic>
      <p:pic>
        <p:nvPicPr>
          <p:cNvPr id="14" name="Picture 13" descr="A black switch with a red roller&#10;&#10;Description automatically generated">
            <a:extLst>
              <a:ext uri="{FF2B5EF4-FFF2-40B4-BE49-F238E27FC236}">
                <a16:creationId xmlns:a16="http://schemas.microsoft.com/office/drawing/2014/main" id="{2906F1FF-936F-FB9C-3FB3-081CA8333D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03703">
            <a:off x="7070533" y="5632852"/>
            <a:ext cx="1188456" cy="1188456"/>
          </a:xfrm>
          <a:prstGeom prst="rect">
            <a:avLst/>
          </a:prstGeom>
        </p:spPr>
      </p:pic>
      <p:sp>
        <p:nvSpPr>
          <p:cNvPr id="2" name="TextBox 1">
            <a:extLst>
              <a:ext uri="{FF2B5EF4-FFF2-40B4-BE49-F238E27FC236}">
                <a16:creationId xmlns:a16="http://schemas.microsoft.com/office/drawing/2014/main" id="{753DAC5D-63EB-AFF2-94AA-29A0B7584AF9}"/>
              </a:ext>
            </a:extLst>
          </p:cNvPr>
          <p:cNvSpPr txBox="1"/>
          <p:nvPr/>
        </p:nvSpPr>
        <p:spPr>
          <a:xfrm>
            <a:off x="5377071" y="2105110"/>
            <a:ext cx="6397472" cy="2308324"/>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Solenoid Push and Pull module is used to strike to the ball According to a push button input from the Human Player. It is controlled by using a low-level trigger 5V Relay Module.</a:t>
            </a:r>
          </a:p>
          <a:p>
            <a:endParaRPr lang="en-US" sz="2400" dirty="0">
              <a:solidFill>
                <a:schemeClr val="bg1"/>
              </a:solidFill>
              <a:latin typeface="Century Gothic" panose="020B0502020202020204" pitchFamily="34" charset="0"/>
            </a:endParaRPr>
          </a:p>
        </p:txBody>
      </p:sp>
      <p:pic>
        <p:nvPicPr>
          <p:cNvPr id="4" name="Picture 3" descr="A close up of a blue electronic device&#10;&#10;Description automatically generated">
            <a:extLst>
              <a:ext uri="{FF2B5EF4-FFF2-40B4-BE49-F238E27FC236}">
                <a16:creationId xmlns:a16="http://schemas.microsoft.com/office/drawing/2014/main" id="{91476603-A7C1-1C8A-DAAB-E5550D89BB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424604">
            <a:off x="582687" y="1902659"/>
            <a:ext cx="2204968" cy="1366268"/>
          </a:xfrm>
          <a:prstGeom prst="rect">
            <a:avLst/>
          </a:prstGeom>
        </p:spPr>
      </p:pic>
      <p:pic>
        <p:nvPicPr>
          <p:cNvPr id="9" name="Picture 8" descr="A blue and black electronic device&#10;&#10;Description automatically generated">
            <a:extLst>
              <a:ext uri="{FF2B5EF4-FFF2-40B4-BE49-F238E27FC236}">
                <a16:creationId xmlns:a16="http://schemas.microsoft.com/office/drawing/2014/main" id="{D3AD39A3-01B9-BF29-9CFF-C25FE20332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6173" y="2338197"/>
            <a:ext cx="1218979" cy="1218979"/>
          </a:xfrm>
          <a:prstGeom prst="rect">
            <a:avLst/>
          </a:prstGeom>
        </p:spPr>
      </p:pic>
      <p:pic>
        <p:nvPicPr>
          <p:cNvPr id="12" name="Picture 11" descr="A small metal device with red and black wires&#10;&#10;Description automatically generated">
            <a:extLst>
              <a:ext uri="{FF2B5EF4-FFF2-40B4-BE49-F238E27FC236}">
                <a16:creationId xmlns:a16="http://schemas.microsoft.com/office/drawing/2014/main" id="{059229B9-ECC1-8BAF-C671-C6D7FBBD3D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0745" y="3077927"/>
            <a:ext cx="3770022" cy="2829151"/>
          </a:xfrm>
          <a:prstGeom prst="rect">
            <a:avLst/>
          </a:prstGeom>
        </p:spPr>
      </p:pic>
    </p:spTree>
    <p:extLst>
      <p:ext uri="{BB962C8B-B14F-4D97-AF65-F5344CB8AC3E}">
        <p14:creationId xmlns:p14="http://schemas.microsoft.com/office/powerpoint/2010/main" val="313853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BE384-FBC0-1778-1A81-2D3B10877605}"/>
              </a:ext>
            </a:extLst>
          </p:cNvPr>
          <p:cNvSpPr/>
          <p:nvPr/>
        </p:nvSpPr>
        <p:spPr>
          <a:xfrm>
            <a:off x="332255" y="248052"/>
            <a:ext cx="7151909" cy="84525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382" y="5570592"/>
            <a:ext cx="1114474" cy="1114474"/>
          </a:xfrm>
          <a:prstGeom prst="rect">
            <a:avLst/>
          </a:prstGeom>
        </p:spPr>
      </p:pic>
      <p:sp>
        <p:nvSpPr>
          <p:cNvPr id="5" name="TextBox 4">
            <a:extLst>
              <a:ext uri="{FF2B5EF4-FFF2-40B4-BE49-F238E27FC236}">
                <a16:creationId xmlns:a16="http://schemas.microsoft.com/office/drawing/2014/main" id="{816A015C-49EC-3B9B-16DB-6DA2D07F9272}"/>
              </a:ext>
            </a:extLst>
          </p:cNvPr>
          <p:cNvSpPr txBox="1"/>
          <p:nvPr/>
        </p:nvSpPr>
        <p:spPr>
          <a:xfrm>
            <a:off x="420320" y="378291"/>
            <a:ext cx="6975777"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Nimraka T.M.N – 225529P</a:t>
            </a:r>
          </a:p>
        </p:txBody>
      </p:sp>
      <p:pic>
        <p:nvPicPr>
          <p:cNvPr id="3" name="Picture 2" descr="A blue plastic device with a white propeller&#10;&#10;Description automatically generated">
            <a:extLst>
              <a:ext uri="{FF2B5EF4-FFF2-40B4-BE49-F238E27FC236}">
                <a16:creationId xmlns:a16="http://schemas.microsoft.com/office/drawing/2014/main" id="{2A0DA0BB-C6AD-BDFA-7CAA-1B070FD652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5197" y="1989740"/>
            <a:ext cx="3962968" cy="2968400"/>
          </a:xfrm>
          <a:prstGeom prst="rect">
            <a:avLst/>
          </a:prstGeom>
        </p:spPr>
      </p:pic>
      <p:pic>
        <p:nvPicPr>
          <p:cNvPr id="8" name="Picture 7" descr="A blue and black electronic device&#10;&#10;Description automatically generated">
            <a:extLst>
              <a:ext uri="{FF2B5EF4-FFF2-40B4-BE49-F238E27FC236}">
                <a16:creationId xmlns:a16="http://schemas.microsoft.com/office/drawing/2014/main" id="{C28DF7EC-AA33-A32A-A68A-E1A9D346F4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8208" y="5669544"/>
            <a:ext cx="1125433" cy="1125433"/>
          </a:xfrm>
          <a:prstGeom prst="rect">
            <a:avLst/>
          </a:prstGeom>
        </p:spPr>
      </p:pic>
      <p:pic>
        <p:nvPicPr>
          <p:cNvPr id="10" name="Picture 9" descr="A close up of a blue electronic device&#10;&#10;Description automatically generated">
            <a:extLst>
              <a:ext uri="{FF2B5EF4-FFF2-40B4-BE49-F238E27FC236}">
                <a16:creationId xmlns:a16="http://schemas.microsoft.com/office/drawing/2014/main" id="{A561AD90-F2B4-5866-17CC-D46A51E39A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320" y="5854574"/>
            <a:ext cx="1219069" cy="755374"/>
          </a:xfrm>
          <a:prstGeom prst="rect">
            <a:avLst/>
          </a:prstGeom>
        </p:spPr>
      </p:pic>
      <p:pic>
        <p:nvPicPr>
          <p:cNvPr id="11" name="Picture 10" descr="A small metal device with red and black wires&#10;&#10;Description automatically generated">
            <a:extLst>
              <a:ext uri="{FF2B5EF4-FFF2-40B4-BE49-F238E27FC236}">
                <a16:creationId xmlns:a16="http://schemas.microsoft.com/office/drawing/2014/main" id="{4F06EE91-9AD5-67B2-06EE-50EA2E9C9D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6685" y="5570592"/>
            <a:ext cx="1782801" cy="1337873"/>
          </a:xfrm>
          <a:prstGeom prst="rect">
            <a:avLst/>
          </a:prstGeom>
        </p:spPr>
      </p:pic>
      <p:pic>
        <p:nvPicPr>
          <p:cNvPr id="14" name="Picture 13" descr="A black switch with a red roller&#10;&#10;Description automatically generated">
            <a:extLst>
              <a:ext uri="{FF2B5EF4-FFF2-40B4-BE49-F238E27FC236}">
                <a16:creationId xmlns:a16="http://schemas.microsoft.com/office/drawing/2014/main" id="{2906F1FF-936F-FB9C-3FB3-081CA8333D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103703">
            <a:off x="7070533" y="5632852"/>
            <a:ext cx="1188456" cy="1188456"/>
          </a:xfrm>
          <a:prstGeom prst="rect">
            <a:avLst/>
          </a:prstGeom>
        </p:spPr>
      </p:pic>
      <p:sp>
        <p:nvSpPr>
          <p:cNvPr id="2" name="TextBox 1">
            <a:extLst>
              <a:ext uri="{FF2B5EF4-FFF2-40B4-BE49-F238E27FC236}">
                <a16:creationId xmlns:a16="http://schemas.microsoft.com/office/drawing/2014/main" id="{2722914E-6199-0A4B-985E-47F564A47D02}"/>
              </a:ext>
            </a:extLst>
          </p:cNvPr>
          <p:cNvSpPr txBox="1"/>
          <p:nvPr/>
        </p:nvSpPr>
        <p:spPr>
          <a:xfrm>
            <a:off x="5643517" y="1619500"/>
            <a:ext cx="6063297" cy="3416320"/>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After a goal is scored 360-degree servo motor will lift the ball to the play-area.</a:t>
            </a:r>
          </a:p>
          <a:p>
            <a:pPr algn="just"/>
            <a:endParaRPr lang="en-US" sz="2400" dirty="0">
              <a:solidFill>
                <a:schemeClr val="bg1"/>
              </a:solidFill>
              <a:latin typeface="Century Gothic" panose="020B0502020202020204" pitchFamily="34" charset="0"/>
            </a:endParaRPr>
          </a:p>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After that 180-degree servo motor will strike the ball back to the play area. This Servo is programmed using Servo.h Library.</a:t>
            </a:r>
          </a:p>
          <a:p>
            <a:endParaRPr lang="en-US" sz="2400" dirty="0">
              <a:solidFill>
                <a:schemeClr val="bg1"/>
              </a:solidFill>
            </a:endParaRPr>
          </a:p>
        </p:txBody>
      </p:sp>
    </p:spTree>
    <p:extLst>
      <p:ext uri="{BB962C8B-B14F-4D97-AF65-F5344CB8AC3E}">
        <p14:creationId xmlns:p14="http://schemas.microsoft.com/office/powerpoint/2010/main" val="259664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BE384-FBC0-1778-1A81-2D3B10877605}"/>
              </a:ext>
            </a:extLst>
          </p:cNvPr>
          <p:cNvSpPr/>
          <p:nvPr/>
        </p:nvSpPr>
        <p:spPr>
          <a:xfrm>
            <a:off x="332255" y="248052"/>
            <a:ext cx="7151909" cy="84525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382" y="5570592"/>
            <a:ext cx="1114474" cy="1114474"/>
          </a:xfrm>
          <a:prstGeom prst="rect">
            <a:avLst/>
          </a:prstGeom>
        </p:spPr>
      </p:pic>
      <p:sp>
        <p:nvSpPr>
          <p:cNvPr id="5" name="TextBox 4">
            <a:extLst>
              <a:ext uri="{FF2B5EF4-FFF2-40B4-BE49-F238E27FC236}">
                <a16:creationId xmlns:a16="http://schemas.microsoft.com/office/drawing/2014/main" id="{816A015C-49EC-3B9B-16DB-6DA2D07F9272}"/>
              </a:ext>
            </a:extLst>
          </p:cNvPr>
          <p:cNvSpPr txBox="1"/>
          <p:nvPr/>
        </p:nvSpPr>
        <p:spPr>
          <a:xfrm>
            <a:off x="420320" y="378291"/>
            <a:ext cx="6975777"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Nimraka T.M.N – 225529P</a:t>
            </a:r>
          </a:p>
        </p:txBody>
      </p:sp>
      <p:pic>
        <p:nvPicPr>
          <p:cNvPr id="3" name="Picture 2" descr="A blue plastic device with a white propeller&#10;&#10;Description automatically generated">
            <a:extLst>
              <a:ext uri="{FF2B5EF4-FFF2-40B4-BE49-F238E27FC236}">
                <a16:creationId xmlns:a16="http://schemas.microsoft.com/office/drawing/2014/main" id="{2A0DA0BB-C6AD-BDFA-7CAA-1B070FD652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4339" y="5730339"/>
            <a:ext cx="1340181" cy="1003842"/>
          </a:xfrm>
          <a:prstGeom prst="rect">
            <a:avLst/>
          </a:prstGeom>
        </p:spPr>
      </p:pic>
      <p:pic>
        <p:nvPicPr>
          <p:cNvPr id="8" name="Picture 7" descr="A blue and black electronic device&#10;&#10;Description automatically generated">
            <a:extLst>
              <a:ext uri="{FF2B5EF4-FFF2-40B4-BE49-F238E27FC236}">
                <a16:creationId xmlns:a16="http://schemas.microsoft.com/office/drawing/2014/main" id="{C28DF7EC-AA33-A32A-A68A-E1A9D346F4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8208" y="5669544"/>
            <a:ext cx="1125433" cy="1125433"/>
          </a:xfrm>
          <a:prstGeom prst="rect">
            <a:avLst/>
          </a:prstGeom>
        </p:spPr>
      </p:pic>
      <p:pic>
        <p:nvPicPr>
          <p:cNvPr id="10" name="Picture 9" descr="A close up of a blue electronic device&#10;&#10;Description automatically generated">
            <a:extLst>
              <a:ext uri="{FF2B5EF4-FFF2-40B4-BE49-F238E27FC236}">
                <a16:creationId xmlns:a16="http://schemas.microsoft.com/office/drawing/2014/main" id="{A561AD90-F2B4-5866-17CC-D46A51E39A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320" y="5854574"/>
            <a:ext cx="1219069" cy="755374"/>
          </a:xfrm>
          <a:prstGeom prst="rect">
            <a:avLst/>
          </a:prstGeom>
        </p:spPr>
      </p:pic>
      <p:pic>
        <p:nvPicPr>
          <p:cNvPr id="11" name="Picture 10" descr="A small metal device with red and black wires&#10;&#10;Description automatically generated">
            <a:extLst>
              <a:ext uri="{FF2B5EF4-FFF2-40B4-BE49-F238E27FC236}">
                <a16:creationId xmlns:a16="http://schemas.microsoft.com/office/drawing/2014/main" id="{4F06EE91-9AD5-67B2-06EE-50EA2E9C9D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6685" y="5570592"/>
            <a:ext cx="1782801" cy="1337873"/>
          </a:xfrm>
          <a:prstGeom prst="rect">
            <a:avLst/>
          </a:prstGeom>
        </p:spPr>
      </p:pic>
      <p:pic>
        <p:nvPicPr>
          <p:cNvPr id="14" name="Picture 13" descr="A black switch with a red roller&#10;&#10;Description automatically generated">
            <a:extLst>
              <a:ext uri="{FF2B5EF4-FFF2-40B4-BE49-F238E27FC236}">
                <a16:creationId xmlns:a16="http://schemas.microsoft.com/office/drawing/2014/main" id="{2906F1FF-936F-FB9C-3FB3-081CA8333D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103703">
            <a:off x="1405105" y="1957622"/>
            <a:ext cx="3032635" cy="3032635"/>
          </a:xfrm>
          <a:prstGeom prst="rect">
            <a:avLst/>
          </a:prstGeom>
        </p:spPr>
      </p:pic>
      <p:sp>
        <p:nvSpPr>
          <p:cNvPr id="2" name="TextBox 1">
            <a:extLst>
              <a:ext uri="{FF2B5EF4-FFF2-40B4-BE49-F238E27FC236}">
                <a16:creationId xmlns:a16="http://schemas.microsoft.com/office/drawing/2014/main" id="{34D56CCA-32B7-CCE1-A41F-2A6578D82C60}"/>
              </a:ext>
            </a:extLst>
          </p:cNvPr>
          <p:cNvSpPr txBox="1"/>
          <p:nvPr/>
        </p:nvSpPr>
        <p:spPr>
          <a:xfrm>
            <a:off x="5643517" y="1619500"/>
            <a:ext cx="6063297" cy="3416320"/>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Four Limit switches are used to identify the end points of two paddles. (Belt driven linear actuators)</a:t>
            </a:r>
          </a:p>
          <a:p>
            <a:pPr marL="285750" indent="-285750" algn="just">
              <a:buFont typeface="Arial" panose="020B0604020202020204" pitchFamily="34" charset="0"/>
              <a:buChar char="•"/>
            </a:pPr>
            <a:endParaRPr lang="en-US" sz="2400" dirty="0">
              <a:solidFill>
                <a:schemeClr val="bg1"/>
              </a:solidFill>
              <a:latin typeface="Century Gothic" panose="020B0502020202020204" pitchFamily="34" charset="0"/>
            </a:endParaRPr>
          </a:p>
          <a:p>
            <a:pPr marL="285750" indent="-285750" algn="just">
              <a:buFont typeface="Arial" panose="020B0604020202020204" pitchFamily="34" charset="0"/>
              <a:buChar char="•"/>
            </a:pPr>
            <a:r>
              <a:rPr lang="en-US" sz="2400" dirty="0">
                <a:solidFill>
                  <a:schemeClr val="bg1"/>
                </a:solidFill>
                <a:latin typeface="Century Gothic" panose="020B0502020202020204" pitchFamily="34" charset="0"/>
              </a:rPr>
              <a:t>Limit switches are in normally open mode and when a limit switch is closed it means the paddle is now in an end point and Paddle can’t move furthermore to that side. </a:t>
            </a:r>
            <a:endParaRPr lang="en-US" sz="2400" dirty="0">
              <a:solidFill>
                <a:schemeClr val="bg1"/>
              </a:solidFill>
            </a:endParaRPr>
          </a:p>
        </p:txBody>
      </p:sp>
    </p:spTree>
    <p:extLst>
      <p:ext uri="{BB962C8B-B14F-4D97-AF65-F5344CB8AC3E}">
        <p14:creationId xmlns:p14="http://schemas.microsoft.com/office/powerpoint/2010/main" val="1639092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216F69D-866E-F68D-8DCA-052957671B25}"/>
              </a:ext>
            </a:extLst>
          </p:cNvPr>
          <p:cNvSpPr/>
          <p:nvPr/>
        </p:nvSpPr>
        <p:spPr>
          <a:xfrm rot="16200000">
            <a:off x="-2598100" y="-10984840"/>
            <a:ext cx="8438016" cy="10871956"/>
          </a:xfrm>
          <a:custGeom>
            <a:avLst/>
            <a:gdLst>
              <a:gd name="connsiteX0" fmla="*/ 3173506 w 8515850"/>
              <a:gd name="connsiteY0" fmla="*/ 4219448 h 8426175"/>
              <a:gd name="connsiteX1" fmla="*/ 2497785 w 8515850"/>
              <a:gd name="connsiteY1" fmla="*/ 5570889 h 8426175"/>
              <a:gd name="connsiteX2" fmla="*/ 675721 w 8515850"/>
              <a:gd name="connsiteY2" fmla="*/ 5570889 h 8426175"/>
              <a:gd name="connsiteX3" fmla="*/ 0 w 8515850"/>
              <a:gd name="connsiteY3" fmla="*/ 4219448 h 8426175"/>
              <a:gd name="connsiteX4" fmla="*/ 675721 w 8515850"/>
              <a:gd name="connsiteY4" fmla="*/ 2868007 h 8426175"/>
              <a:gd name="connsiteX5" fmla="*/ 2497785 w 8515850"/>
              <a:gd name="connsiteY5" fmla="*/ 2868007 h 8426175"/>
              <a:gd name="connsiteX6" fmla="*/ 3173506 w 8515850"/>
              <a:gd name="connsiteY6" fmla="*/ 1364163 h 8426175"/>
              <a:gd name="connsiteX7" fmla="*/ 2497785 w 8515850"/>
              <a:gd name="connsiteY7" fmla="*/ 2715604 h 8426175"/>
              <a:gd name="connsiteX8" fmla="*/ 675721 w 8515850"/>
              <a:gd name="connsiteY8" fmla="*/ 2715604 h 8426175"/>
              <a:gd name="connsiteX9" fmla="*/ 0 w 8515850"/>
              <a:gd name="connsiteY9" fmla="*/ 1364163 h 8426175"/>
              <a:gd name="connsiteX10" fmla="*/ 675721 w 8515850"/>
              <a:gd name="connsiteY10" fmla="*/ 12722 h 8426175"/>
              <a:gd name="connsiteX11" fmla="*/ 2497785 w 8515850"/>
              <a:gd name="connsiteY11" fmla="*/ 12722 h 8426175"/>
              <a:gd name="connsiteX12" fmla="*/ 3236095 w 8515850"/>
              <a:gd name="connsiteY12" fmla="*/ 7074734 h 8426175"/>
              <a:gd name="connsiteX13" fmla="*/ 2560374 w 8515850"/>
              <a:gd name="connsiteY13" fmla="*/ 8426175 h 8426175"/>
              <a:gd name="connsiteX14" fmla="*/ 738310 w 8515850"/>
              <a:gd name="connsiteY14" fmla="*/ 8426175 h 8426175"/>
              <a:gd name="connsiteX15" fmla="*/ 62589 w 8515850"/>
              <a:gd name="connsiteY15" fmla="*/ 7074734 h 8426175"/>
              <a:gd name="connsiteX16" fmla="*/ 738310 w 8515850"/>
              <a:gd name="connsiteY16" fmla="*/ 5723293 h 8426175"/>
              <a:gd name="connsiteX17" fmla="*/ 2560374 w 8515850"/>
              <a:gd name="connsiteY17" fmla="*/ 5723293 h 8426175"/>
              <a:gd name="connsiteX18" fmla="*/ 5865086 w 8515850"/>
              <a:gd name="connsiteY18" fmla="*/ 2702882 h 8426175"/>
              <a:gd name="connsiteX19" fmla="*/ 5189365 w 8515850"/>
              <a:gd name="connsiteY19" fmla="*/ 4054323 h 8426175"/>
              <a:gd name="connsiteX20" fmla="*/ 3367302 w 8515850"/>
              <a:gd name="connsiteY20" fmla="*/ 4054323 h 8426175"/>
              <a:gd name="connsiteX21" fmla="*/ 2691581 w 8515850"/>
              <a:gd name="connsiteY21" fmla="*/ 2702882 h 8426175"/>
              <a:gd name="connsiteX22" fmla="*/ 3367302 w 8515850"/>
              <a:gd name="connsiteY22" fmla="*/ 1351441 h 8426175"/>
              <a:gd name="connsiteX23" fmla="*/ 5189365 w 8515850"/>
              <a:gd name="connsiteY23" fmla="*/ 1351441 h 8426175"/>
              <a:gd name="connsiteX24" fmla="*/ 5865087 w 8515850"/>
              <a:gd name="connsiteY24" fmla="*/ 5558167 h 8426175"/>
              <a:gd name="connsiteX25" fmla="*/ 5189366 w 8515850"/>
              <a:gd name="connsiteY25" fmla="*/ 6909608 h 8426175"/>
              <a:gd name="connsiteX26" fmla="*/ 3367302 w 8515850"/>
              <a:gd name="connsiteY26" fmla="*/ 6909608 h 8426175"/>
              <a:gd name="connsiteX27" fmla="*/ 2691581 w 8515850"/>
              <a:gd name="connsiteY27" fmla="*/ 5558167 h 8426175"/>
              <a:gd name="connsiteX28" fmla="*/ 3367302 w 8515850"/>
              <a:gd name="connsiteY28" fmla="*/ 4206726 h 8426175"/>
              <a:gd name="connsiteX29" fmla="*/ 5189366 w 8515850"/>
              <a:gd name="connsiteY29" fmla="*/ 4206726 h 8426175"/>
              <a:gd name="connsiteX30" fmla="*/ 8515849 w 8515850"/>
              <a:gd name="connsiteY30" fmla="*/ 4206725 h 8426175"/>
              <a:gd name="connsiteX31" fmla="*/ 7840128 w 8515850"/>
              <a:gd name="connsiteY31" fmla="*/ 5558166 h 8426175"/>
              <a:gd name="connsiteX32" fmla="*/ 6018064 w 8515850"/>
              <a:gd name="connsiteY32" fmla="*/ 5558166 h 8426175"/>
              <a:gd name="connsiteX33" fmla="*/ 5342343 w 8515850"/>
              <a:gd name="connsiteY33" fmla="*/ 4206725 h 8426175"/>
              <a:gd name="connsiteX34" fmla="*/ 6018064 w 8515850"/>
              <a:gd name="connsiteY34" fmla="*/ 2855285 h 8426175"/>
              <a:gd name="connsiteX35" fmla="*/ 7840128 w 8515850"/>
              <a:gd name="connsiteY35" fmla="*/ 2855285 h 8426175"/>
              <a:gd name="connsiteX36" fmla="*/ 8515850 w 8515850"/>
              <a:gd name="connsiteY36" fmla="*/ 1351441 h 8426175"/>
              <a:gd name="connsiteX37" fmla="*/ 7840128 w 8515850"/>
              <a:gd name="connsiteY37" fmla="*/ 2702881 h 8426175"/>
              <a:gd name="connsiteX38" fmla="*/ 6018064 w 8515850"/>
              <a:gd name="connsiteY38" fmla="*/ 2702881 h 8426175"/>
              <a:gd name="connsiteX39" fmla="*/ 5342343 w 8515850"/>
              <a:gd name="connsiteY39" fmla="*/ 1351440 h 8426175"/>
              <a:gd name="connsiteX40" fmla="*/ 6018064 w 8515850"/>
              <a:gd name="connsiteY40" fmla="*/ 0 h 8426175"/>
              <a:gd name="connsiteX41" fmla="*/ 7840128 w 8515850"/>
              <a:gd name="connsiteY41" fmla="*/ 0 h 842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515850" h="8426175">
                <a:moveTo>
                  <a:pt x="3173506" y="4219448"/>
                </a:moveTo>
                <a:lnTo>
                  <a:pt x="2497785" y="5570889"/>
                </a:lnTo>
                <a:lnTo>
                  <a:pt x="675721" y="5570889"/>
                </a:lnTo>
                <a:lnTo>
                  <a:pt x="0" y="4219448"/>
                </a:lnTo>
                <a:lnTo>
                  <a:pt x="675721" y="2868007"/>
                </a:lnTo>
                <a:lnTo>
                  <a:pt x="2497785" y="2868007"/>
                </a:lnTo>
                <a:close/>
                <a:moveTo>
                  <a:pt x="3173506" y="1364163"/>
                </a:moveTo>
                <a:lnTo>
                  <a:pt x="2497785" y="2715604"/>
                </a:lnTo>
                <a:lnTo>
                  <a:pt x="675721" y="2715604"/>
                </a:lnTo>
                <a:lnTo>
                  <a:pt x="0" y="1364163"/>
                </a:lnTo>
                <a:lnTo>
                  <a:pt x="675721" y="12722"/>
                </a:lnTo>
                <a:lnTo>
                  <a:pt x="2497785" y="12722"/>
                </a:lnTo>
                <a:close/>
                <a:moveTo>
                  <a:pt x="3236095" y="7074734"/>
                </a:moveTo>
                <a:lnTo>
                  <a:pt x="2560374" y="8426175"/>
                </a:lnTo>
                <a:lnTo>
                  <a:pt x="738310" y="8426175"/>
                </a:lnTo>
                <a:lnTo>
                  <a:pt x="62589" y="7074734"/>
                </a:lnTo>
                <a:lnTo>
                  <a:pt x="738310" y="5723293"/>
                </a:lnTo>
                <a:lnTo>
                  <a:pt x="2560374" y="5723293"/>
                </a:lnTo>
                <a:close/>
                <a:moveTo>
                  <a:pt x="5865086" y="2702882"/>
                </a:moveTo>
                <a:lnTo>
                  <a:pt x="5189365" y="4054323"/>
                </a:lnTo>
                <a:lnTo>
                  <a:pt x="3367302" y="4054323"/>
                </a:lnTo>
                <a:lnTo>
                  <a:pt x="2691581" y="2702882"/>
                </a:lnTo>
                <a:lnTo>
                  <a:pt x="3367302" y="1351441"/>
                </a:lnTo>
                <a:lnTo>
                  <a:pt x="5189365" y="1351441"/>
                </a:lnTo>
                <a:close/>
                <a:moveTo>
                  <a:pt x="5865087" y="5558167"/>
                </a:moveTo>
                <a:lnTo>
                  <a:pt x="5189366" y="6909608"/>
                </a:lnTo>
                <a:lnTo>
                  <a:pt x="3367302" y="6909608"/>
                </a:lnTo>
                <a:lnTo>
                  <a:pt x="2691581" y="5558167"/>
                </a:lnTo>
                <a:lnTo>
                  <a:pt x="3367302" y="4206726"/>
                </a:lnTo>
                <a:lnTo>
                  <a:pt x="5189366" y="4206726"/>
                </a:lnTo>
                <a:close/>
                <a:moveTo>
                  <a:pt x="8515849" y="4206725"/>
                </a:moveTo>
                <a:lnTo>
                  <a:pt x="7840128" y="5558166"/>
                </a:lnTo>
                <a:lnTo>
                  <a:pt x="6018064" y="5558166"/>
                </a:lnTo>
                <a:lnTo>
                  <a:pt x="5342343" y="4206725"/>
                </a:lnTo>
                <a:lnTo>
                  <a:pt x="6018064" y="2855285"/>
                </a:lnTo>
                <a:lnTo>
                  <a:pt x="7840128" y="2855285"/>
                </a:lnTo>
                <a:close/>
                <a:moveTo>
                  <a:pt x="8515850" y="1351441"/>
                </a:moveTo>
                <a:lnTo>
                  <a:pt x="7840128" y="2702881"/>
                </a:lnTo>
                <a:lnTo>
                  <a:pt x="6018064" y="2702881"/>
                </a:lnTo>
                <a:lnTo>
                  <a:pt x="5342343" y="1351440"/>
                </a:lnTo>
                <a:lnTo>
                  <a:pt x="6018064" y="0"/>
                </a:lnTo>
                <a:lnTo>
                  <a:pt x="7840128" y="0"/>
                </a:lnTo>
                <a:close/>
              </a:path>
            </a:pathLst>
          </a:custGeom>
          <a:blipFill dpi="0" rotWithShape="0">
            <a:blip r:embed="rId3"/>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13E6F8E4-3C00-09A1-1155-2E628AE3BF2C}"/>
              </a:ext>
            </a:extLst>
          </p:cNvPr>
          <p:cNvSpPr txBox="1"/>
          <p:nvPr/>
        </p:nvSpPr>
        <p:spPr>
          <a:xfrm>
            <a:off x="5751583" y="4042665"/>
            <a:ext cx="5903246" cy="1569660"/>
          </a:xfrm>
          <a:prstGeom prst="rect">
            <a:avLst/>
          </a:prstGeom>
          <a:noFill/>
        </p:spPr>
        <p:txBody>
          <a:bodyPr wrap="square" rtlCol="0">
            <a:spAutoFit/>
          </a:bodyPr>
          <a:lstStyle/>
          <a:p>
            <a:r>
              <a:rPr lang="en-US" sz="9600" b="1" dirty="0">
                <a:solidFill>
                  <a:schemeClr val="bg1"/>
                </a:solidFill>
                <a:latin typeface="Century Gothic" panose="020B0502020202020204" pitchFamily="34" charset="0"/>
              </a:rPr>
              <a:t>DualPlay</a:t>
            </a:r>
            <a:endParaRPr lang="en-US" sz="7200" b="1" dirty="0">
              <a:solidFill>
                <a:schemeClr val="bg1"/>
              </a:solidFill>
              <a:latin typeface="Century Gothic" panose="020B0502020202020204" pitchFamily="34" charset="0"/>
            </a:endParaRPr>
          </a:p>
        </p:txBody>
      </p:sp>
      <mc:AlternateContent xmlns:mc="http://schemas.openxmlformats.org/markup-compatibility/2006">
        <mc:Choice xmlns:am3d="http://schemas.microsoft.com/office/drawing/2017/model3d" Requires="am3d">
          <p:graphicFrame>
            <p:nvGraphicFramePr>
              <p:cNvPr id="12" name="3D Model 11">
                <a:extLst>
                  <a:ext uri="{FF2B5EF4-FFF2-40B4-BE49-F238E27FC236}">
                    <a16:creationId xmlns:a16="http://schemas.microsoft.com/office/drawing/2014/main" id="{11C8C6F7-EFF2-841E-6639-2AE8A2B203A2}"/>
                  </a:ext>
                </a:extLst>
              </p:cNvPr>
              <p:cNvGraphicFramePr>
                <a:graphicFrameLocks noChangeAspect="1"/>
              </p:cNvGraphicFramePr>
              <p:nvPr>
                <p:extLst>
                  <p:ext uri="{D42A27DB-BD31-4B8C-83A1-F6EECF244321}">
                    <p14:modId xmlns:p14="http://schemas.microsoft.com/office/powerpoint/2010/main" val="547184997"/>
                  </p:ext>
                </p:extLst>
              </p:nvPr>
            </p:nvGraphicFramePr>
            <p:xfrm rot="17569154">
              <a:off x="-728610" y="543292"/>
              <a:ext cx="6388235" cy="5189646"/>
            </p:xfrm>
            <a:graphic>
              <a:graphicData uri="http://schemas.microsoft.com/office/drawing/2017/model3d">
                <am3d:model3d r:embed="rId4">
                  <am3d:spPr>
                    <a:xfrm rot="17569154">
                      <a:off x="0" y="0"/>
                      <a:ext cx="6388235" cy="5189646"/>
                    </a:xfrm>
                    <a:prstGeom prst="rect">
                      <a:avLst/>
                    </a:prstGeom>
                  </am3d:spPr>
                  <am3d:camera>
                    <am3d:pos x="0" y="0" z="69956688"/>
                    <am3d:up dx="0" dy="36000000" dz="0"/>
                    <am3d:lookAt x="0" y="0" z="0"/>
                    <am3d:perspective fov="2700000"/>
                  </am3d:camera>
                  <am3d:trans>
                    <am3d:meterPerModelUnit n="10611" d="1000000"/>
                    <am3d:preTrans dx="0" dy="-4081357" dz="-18000000"/>
                    <am3d:scale>
                      <am3d:sx n="1000000" d="1000000"/>
                      <am3d:sy n="1000000" d="1000000"/>
                      <am3d:sz n="1000000" d="1000000"/>
                    </am3d:scale>
                    <am3d:rot ax="-3829585" ay="2636244" az="-3281331"/>
                    <am3d:postTrans dx="0" dy="0" dz="0"/>
                  </am3d:trans>
                  <am3d:raster rName="Office3DRenderer" rVer="16.0.8326">
                    <am3d:blip r:embed="rId5"/>
                  </am3d:raster>
                  <am3d:objViewport viewportSz="72553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a:extLst>
                  <a:ext uri="{FF2B5EF4-FFF2-40B4-BE49-F238E27FC236}">
                    <a16:creationId xmlns:a16="http://schemas.microsoft.com/office/drawing/2014/main" id="{11C8C6F7-EFF2-841E-6639-2AE8A2B203A2}"/>
                  </a:ext>
                </a:extLst>
              </p:cNvPr>
              <p:cNvPicPr>
                <a:picLocks noGrp="1" noRot="1" noChangeAspect="1" noMove="1" noResize="1" noEditPoints="1" noAdjustHandles="1" noChangeArrowheads="1" noChangeShapeType="1" noCrop="1"/>
              </p:cNvPicPr>
              <p:nvPr/>
            </p:nvPicPr>
            <p:blipFill>
              <a:blip r:embed="rId5"/>
              <a:stretch>
                <a:fillRect/>
              </a:stretch>
            </p:blipFill>
            <p:spPr>
              <a:xfrm rot="17569154">
                <a:off x="-728610" y="543292"/>
                <a:ext cx="6388235" cy="518964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B80FF7DE-F9C4-2421-EDA6-09FCFFB8DE90}"/>
                  </a:ext>
                </a:extLst>
              </p:cNvPr>
              <p:cNvGraphicFramePr>
                <a:graphicFrameLocks noChangeAspect="1"/>
              </p:cNvGraphicFramePr>
              <p:nvPr>
                <p:extLst>
                  <p:ext uri="{D42A27DB-BD31-4B8C-83A1-F6EECF244321}">
                    <p14:modId xmlns:p14="http://schemas.microsoft.com/office/powerpoint/2010/main" val="3246994498"/>
                  </p:ext>
                </p:extLst>
              </p:nvPr>
            </p:nvGraphicFramePr>
            <p:xfrm>
              <a:off x="8103083" y="314777"/>
              <a:ext cx="3192448" cy="1188200"/>
            </p:xfrm>
            <a:graphic>
              <a:graphicData uri="http://schemas.microsoft.com/office/drawing/2017/model3d">
                <am3d:model3d r:embed="rId6">
                  <am3d:spPr>
                    <a:xfrm>
                      <a:off x="0" y="0"/>
                      <a:ext cx="3192448" cy="1188200"/>
                    </a:xfrm>
                    <a:prstGeom prst="rect">
                      <a:avLst/>
                    </a:prstGeom>
                  </am3d:spPr>
                  <am3d:camera>
                    <am3d:pos x="0" y="0" z="47216495"/>
                    <am3d:up dx="0" dy="36000000" dz="0"/>
                    <am3d:lookAt x="0" y="0" z="0"/>
                    <am3d:perspective fov="2700000"/>
                  </am3d:camera>
                  <am3d:trans>
                    <am3d:meterPerModelUnit n="56530" d="1000000"/>
                    <am3d:preTrans dx="0" dy="0" dz="0"/>
                    <am3d:scale>
                      <am3d:sx n="1000000" d="1000000"/>
                      <am3d:sy n="1000000" d="1000000"/>
                      <am3d:sz n="1000000" d="1000000"/>
                    </am3d:scale>
                    <am3d:rot ax="-2791417" ay="-1216716" az="1204719"/>
                    <am3d:postTrans dx="0" dy="0" dz="0"/>
                  </am3d:trans>
                  <am3d:raster rName="Office3DRenderer" rVer="16.0.8326">
                    <am3d:blip r:embed="rId7"/>
                  </am3d:raster>
                  <am3d:objViewport viewportSz="33583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B80FF7DE-F9C4-2421-EDA6-09FCFFB8DE90}"/>
                  </a:ext>
                </a:extLst>
              </p:cNvPr>
              <p:cNvPicPr>
                <a:picLocks noGrp="1" noRot="1" noChangeAspect="1" noMove="1" noResize="1" noEditPoints="1" noAdjustHandles="1" noChangeArrowheads="1" noChangeShapeType="1" noCrop="1"/>
              </p:cNvPicPr>
              <p:nvPr/>
            </p:nvPicPr>
            <p:blipFill>
              <a:blip r:embed="rId7"/>
              <a:stretch>
                <a:fillRect/>
              </a:stretch>
            </p:blipFill>
            <p:spPr>
              <a:xfrm>
                <a:off x="8103083" y="314777"/>
                <a:ext cx="3192448" cy="1188200"/>
              </a:xfrm>
              <a:prstGeom prst="rect">
                <a:avLst/>
              </a:prstGeom>
            </p:spPr>
          </p:pic>
        </mc:Fallback>
      </mc:AlternateContent>
    </p:spTree>
    <p:extLst>
      <p:ext uri="{BB962C8B-B14F-4D97-AF65-F5344CB8AC3E}">
        <p14:creationId xmlns:p14="http://schemas.microsoft.com/office/powerpoint/2010/main" val="1379321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BE384-FBC0-1778-1A81-2D3B10877605}"/>
              </a:ext>
            </a:extLst>
          </p:cNvPr>
          <p:cNvSpPr/>
          <p:nvPr/>
        </p:nvSpPr>
        <p:spPr>
          <a:xfrm>
            <a:off x="332255" y="248052"/>
            <a:ext cx="7151909" cy="84525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382" y="5570592"/>
            <a:ext cx="1114474" cy="1114474"/>
          </a:xfrm>
          <a:prstGeom prst="rect">
            <a:avLst/>
          </a:prstGeom>
        </p:spPr>
      </p:pic>
      <p:sp>
        <p:nvSpPr>
          <p:cNvPr id="5" name="TextBox 4">
            <a:extLst>
              <a:ext uri="{FF2B5EF4-FFF2-40B4-BE49-F238E27FC236}">
                <a16:creationId xmlns:a16="http://schemas.microsoft.com/office/drawing/2014/main" id="{816A015C-49EC-3B9B-16DB-6DA2D07F9272}"/>
              </a:ext>
            </a:extLst>
          </p:cNvPr>
          <p:cNvSpPr txBox="1"/>
          <p:nvPr/>
        </p:nvSpPr>
        <p:spPr>
          <a:xfrm>
            <a:off x="420320" y="378291"/>
            <a:ext cx="6975777"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Nimraka T.M.N – 225529P</a:t>
            </a:r>
          </a:p>
        </p:txBody>
      </p:sp>
      <p:pic>
        <p:nvPicPr>
          <p:cNvPr id="3" name="Picture 2" descr="A blue plastic device with a white propeller&#10;&#10;Description automatically generated">
            <a:extLst>
              <a:ext uri="{FF2B5EF4-FFF2-40B4-BE49-F238E27FC236}">
                <a16:creationId xmlns:a16="http://schemas.microsoft.com/office/drawing/2014/main" id="{2A0DA0BB-C6AD-BDFA-7CAA-1B070FD652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784" y="10774097"/>
            <a:ext cx="1340181" cy="1003842"/>
          </a:xfrm>
          <a:prstGeom prst="rect">
            <a:avLst/>
          </a:prstGeom>
        </p:spPr>
      </p:pic>
      <p:pic>
        <p:nvPicPr>
          <p:cNvPr id="8" name="Picture 7" descr="A blue and black electronic device&#10;&#10;Description automatically generated">
            <a:extLst>
              <a:ext uri="{FF2B5EF4-FFF2-40B4-BE49-F238E27FC236}">
                <a16:creationId xmlns:a16="http://schemas.microsoft.com/office/drawing/2014/main" id="{C28DF7EC-AA33-A32A-A68A-E1A9D346F4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9653" y="10713302"/>
            <a:ext cx="1125433" cy="1125433"/>
          </a:xfrm>
          <a:prstGeom prst="rect">
            <a:avLst/>
          </a:prstGeom>
        </p:spPr>
      </p:pic>
      <p:pic>
        <p:nvPicPr>
          <p:cNvPr id="10" name="Picture 9" descr="A close up of a blue electronic device&#10;&#10;Description automatically generated">
            <a:extLst>
              <a:ext uri="{FF2B5EF4-FFF2-40B4-BE49-F238E27FC236}">
                <a16:creationId xmlns:a16="http://schemas.microsoft.com/office/drawing/2014/main" id="{A561AD90-F2B4-5866-17CC-D46A51E39A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8235" y="10898332"/>
            <a:ext cx="1219069" cy="755374"/>
          </a:xfrm>
          <a:prstGeom prst="rect">
            <a:avLst/>
          </a:prstGeom>
        </p:spPr>
      </p:pic>
      <p:pic>
        <p:nvPicPr>
          <p:cNvPr id="11" name="Picture 10" descr="A small metal device with red and black wires&#10;&#10;Description automatically generated">
            <a:extLst>
              <a:ext uri="{FF2B5EF4-FFF2-40B4-BE49-F238E27FC236}">
                <a16:creationId xmlns:a16="http://schemas.microsoft.com/office/drawing/2014/main" id="{4F06EE91-9AD5-67B2-06EE-50EA2E9C9D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30" y="10614350"/>
            <a:ext cx="1782801" cy="1337873"/>
          </a:xfrm>
          <a:prstGeom prst="rect">
            <a:avLst/>
          </a:prstGeom>
        </p:spPr>
      </p:pic>
      <p:pic>
        <p:nvPicPr>
          <p:cNvPr id="14" name="Picture 13" descr="A black switch with a red roller&#10;&#10;Description automatically generated">
            <a:extLst>
              <a:ext uri="{FF2B5EF4-FFF2-40B4-BE49-F238E27FC236}">
                <a16:creationId xmlns:a16="http://schemas.microsoft.com/office/drawing/2014/main" id="{2906F1FF-936F-FB9C-3FB3-081CA8333D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103703">
            <a:off x="-463450" y="7001380"/>
            <a:ext cx="3032635" cy="3032635"/>
          </a:xfrm>
          <a:prstGeom prst="rect">
            <a:avLst/>
          </a:prstGeom>
        </p:spPr>
      </p:pic>
      <p:pic>
        <p:nvPicPr>
          <p:cNvPr id="9" name="Picture 8">
            <a:extLst>
              <a:ext uri="{FF2B5EF4-FFF2-40B4-BE49-F238E27FC236}">
                <a16:creationId xmlns:a16="http://schemas.microsoft.com/office/drawing/2014/main" id="{2E9D0AFE-F7BF-2F13-7C23-F7DF424F3A25}"/>
              </a:ext>
            </a:extLst>
          </p:cNvPr>
          <p:cNvPicPr>
            <a:picLocks noChangeAspect="1"/>
          </p:cNvPicPr>
          <p:nvPr/>
        </p:nvPicPr>
        <p:blipFill>
          <a:blip r:embed="rId9"/>
          <a:stretch>
            <a:fillRect/>
          </a:stretch>
        </p:blipFill>
        <p:spPr>
          <a:xfrm>
            <a:off x="2371049" y="1332258"/>
            <a:ext cx="7801971" cy="5317435"/>
          </a:xfrm>
          <a:prstGeom prst="rect">
            <a:avLst/>
          </a:prstGeom>
        </p:spPr>
      </p:pic>
    </p:spTree>
    <p:extLst>
      <p:ext uri="{BB962C8B-B14F-4D97-AF65-F5344CB8AC3E}">
        <p14:creationId xmlns:p14="http://schemas.microsoft.com/office/powerpoint/2010/main" val="570088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43EDB4A-2792-22F2-30AA-E08E3DA23841}"/>
              </a:ext>
            </a:extLst>
          </p:cNvPr>
          <p:cNvSpPr/>
          <p:nvPr/>
        </p:nvSpPr>
        <p:spPr>
          <a:xfrm>
            <a:off x="4989443" y="142993"/>
            <a:ext cx="2445025" cy="72333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graphicFrame>
        <p:nvGraphicFramePr>
          <p:cNvPr id="19" name="Table 18">
            <a:extLst>
              <a:ext uri="{FF2B5EF4-FFF2-40B4-BE49-F238E27FC236}">
                <a16:creationId xmlns:a16="http://schemas.microsoft.com/office/drawing/2014/main" id="{901A9FB6-798D-946E-6932-548E39EC4CB5}"/>
              </a:ext>
            </a:extLst>
          </p:cNvPr>
          <p:cNvGraphicFramePr>
            <a:graphicFrameLocks noGrp="1"/>
          </p:cNvGraphicFramePr>
          <p:nvPr>
            <p:extLst>
              <p:ext uri="{D42A27DB-BD31-4B8C-83A1-F6EECF244321}">
                <p14:modId xmlns:p14="http://schemas.microsoft.com/office/powerpoint/2010/main" val="345382296"/>
              </p:ext>
            </p:extLst>
          </p:nvPr>
        </p:nvGraphicFramePr>
        <p:xfrm>
          <a:off x="288235" y="986198"/>
          <a:ext cx="5625605" cy="5710118"/>
        </p:xfrm>
        <a:graphic>
          <a:graphicData uri="http://schemas.openxmlformats.org/drawingml/2006/table">
            <a:tbl>
              <a:tblPr>
                <a:tableStyleId>{5940675A-B579-460E-94D1-54222C63F5DA}</a:tableStyleId>
              </a:tblPr>
              <a:tblGrid>
                <a:gridCol w="4711205">
                  <a:extLst>
                    <a:ext uri="{9D8B030D-6E8A-4147-A177-3AD203B41FA5}">
                      <a16:colId xmlns:a16="http://schemas.microsoft.com/office/drawing/2014/main" val="3875890947"/>
                    </a:ext>
                  </a:extLst>
                </a:gridCol>
                <a:gridCol w="914400">
                  <a:extLst>
                    <a:ext uri="{9D8B030D-6E8A-4147-A177-3AD203B41FA5}">
                      <a16:colId xmlns:a16="http://schemas.microsoft.com/office/drawing/2014/main" val="3293680990"/>
                    </a:ext>
                  </a:extLst>
                </a:gridCol>
              </a:tblGrid>
              <a:tr h="499193">
                <a:tc>
                  <a:txBody>
                    <a:bodyPr/>
                    <a:lstStyle/>
                    <a:p>
                      <a:r>
                        <a:rPr lang="en-US" sz="2000" b="1" dirty="0">
                          <a:solidFill>
                            <a:schemeClr val="bg1"/>
                          </a:solidFill>
                        </a:rPr>
                        <a:t>Item name</a:t>
                      </a:r>
                    </a:p>
                  </a:txBody>
                  <a:tcPr/>
                </a:tc>
                <a:tc>
                  <a:txBody>
                    <a:bodyPr/>
                    <a:lstStyle/>
                    <a:p>
                      <a:r>
                        <a:rPr lang="en-US" sz="2000" b="1" dirty="0">
                          <a:solidFill>
                            <a:schemeClr val="bg1"/>
                          </a:solidFill>
                        </a:rPr>
                        <a:t>Price</a:t>
                      </a:r>
                    </a:p>
                  </a:txBody>
                  <a:tcPr/>
                </a:tc>
                <a:extLst>
                  <a:ext uri="{0D108BD9-81ED-4DB2-BD59-A6C34878D82A}">
                    <a16:rowId xmlns:a16="http://schemas.microsoft.com/office/drawing/2014/main" val="1737706527"/>
                  </a:ext>
                </a:extLst>
              </a:tr>
              <a:tr h="383166">
                <a:tc>
                  <a:txBody>
                    <a:bodyPr/>
                    <a:lstStyle/>
                    <a:p>
                      <a:r>
                        <a:rPr lang="it-IT" dirty="0">
                          <a:solidFill>
                            <a:schemeClr val="bg1"/>
                          </a:solidFill>
                        </a:rPr>
                        <a:t>Raspberry Pi 4 Model B  2GB RAM</a:t>
                      </a:r>
                      <a:endParaRPr lang="en-US" dirty="0">
                        <a:solidFill>
                          <a:schemeClr val="bg1"/>
                        </a:solidFill>
                      </a:endParaRPr>
                    </a:p>
                  </a:txBody>
                  <a:tcPr/>
                </a:tc>
                <a:tc>
                  <a:txBody>
                    <a:bodyPr/>
                    <a:lstStyle/>
                    <a:p>
                      <a:r>
                        <a:rPr lang="en-US" dirty="0">
                          <a:solidFill>
                            <a:schemeClr val="bg1"/>
                          </a:solidFill>
                        </a:rPr>
                        <a:t>21650</a:t>
                      </a:r>
                    </a:p>
                  </a:txBody>
                  <a:tcPr/>
                </a:tc>
                <a:extLst>
                  <a:ext uri="{0D108BD9-81ED-4DB2-BD59-A6C34878D82A}">
                    <a16:rowId xmlns:a16="http://schemas.microsoft.com/office/drawing/2014/main" val="3843035024"/>
                  </a:ext>
                </a:extLst>
              </a:tr>
              <a:tr h="349367">
                <a:tc>
                  <a:txBody>
                    <a:bodyPr/>
                    <a:lstStyle/>
                    <a:p>
                      <a:r>
                        <a:rPr lang="en-US" sz="1800" kern="1200" dirty="0">
                          <a:solidFill>
                            <a:schemeClr val="bg1"/>
                          </a:solidFill>
                          <a:effectLst/>
                          <a:latin typeface="+mn-lt"/>
                          <a:ea typeface="+mn-ea"/>
                          <a:cs typeface="+mn-cs"/>
                        </a:rPr>
                        <a:t>Arduino Mega</a:t>
                      </a:r>
                      <a:endParaRPr lang="en-US" dirty="0">
                        <a:solidFill>
                          <a:schemeClr val="bg1"/>
                        </a:solidFill>
                      </a:endParaRPr>
                    </a:p>
                  </a:txBody>
                  <a:tcPr/>
                </a:tc>
                <a:tc>
                  <a:txBody>
                    <a:bodyPr/>
                    <a:lstStyle/>
                    <a:p>
                      <a:r>
                        <a:rPr lang="en-US" dirty="0">
                          <a:solidFill>
                            <a:schemeClr val="bg1"/>
                          </a:solidFill>
                        </a:rPr>
                        <a:t>4500</a:t>
                      </a:r>
                    </a:p>
                  </a:txBody>
                  <a:tcPr/>
                </a:tc>
                <a:extLst>
                  <a:ext uri="{0D108BD9-81ED-4DB2-BD59-A6C34878D82A}">
                    <a16:rowId xmlns:a16="http://schemas.microsoft.com/office/drawing/2014/main" val="2262517166"/>
                  </a:ext>
                </a:extLst>
              </a:tr>
              <a:tr h="349367">
                <a:tc>
                  <a:txBody>
                    <a:bodyPr/>
                    <a:lstStyle/>
                    <a:p>
                      <a:r>
                        <a:rPr lang="en-US" dirty="0">
                          <a:solidFill>
                            <a:schemeClr val="bg1"/>
                          </a:solidFill>
                        </a:rPr>
                        <a:t>Arduino Uno </a:t>
                      </a:r>
                    </a:p>
                  </a:txBody>
                  <a:tcPr/>
                </a:tc>
                <a:tc>
                  <a:txBody>
                    <a:bodyPr/>
                    <a:lstStyle/>
                    <a:p>
                      <a:r>
                        <a:rPr lang="en-US" dirty="0">
                          <a:solidFill>
                            <a:schemeClr val="bg1"/>
                          </a:solidFill>
                        </a:rPr>
                        <a:t>2900</a:t>
                      </a:r>
                    </a:p>
                  </a:txBody>
                  <a:tcPr/>
                </a:tc>
                <a:extLst>
                  <a:ext uri="{0D108BD9-81ED-4DB2-BD59-A6C34878D82A}">
                    <a16:rowId xmlns:a16="http://schemas.microsoft.com/office/drawing/2014/main" val="2416868030"/>
                  </a:ext>
                </a:extLst>
              </a:tr>
              <a:tr h="349367">
                <a:tc>
                  <a:txBody>
                    <a:bodyPr/>
                    <a:lstStyle/>
                    <a:p>
                      <a:r>
                        <a:rPr lang="en-US" sz="1800" kern="1200" dirty="0">
                          <a:solidFill>
                            <a:schemeClr val="bg1"/>
                          </a:solidFill>
                          <a:effectLst/>
                          <a:latin typeface="+mn-lt"/>
                          <a:ea typeface="+mn-ea"/>
                          <a:cs typeface="+mn-cs"/>
                        </a:rPr>
                        <a:t>Kingston MicroSD 32GB</a:t>
                      </a:r>
                      <a:endParaRPr lang="en-US" dirty="0">
                        <a:solidFill>
                          <a:schemeClr val="bg1"/>
                        </a:solidFill>
                      </a:endParaRPr>
                    </a:p>
                  </a:txBody>
                  <a:tcPr/>
                </a:tc>
                <a:tc>
                  <a:txBody>
                    <a:bodyPr/>
                    <a:lstStyle/>
                    <a:p>
                      <a:r>
                        <a:rPr lang="en-US" dirty="0">
                          <a:solidFill>
                            <a:schemeClr val="bg1"/>
                          </a:solidFill>
                        </a:rPr>
                        <a:t>1850</a:t>
                      </a:r>
                    </a:p>
                  </a:txBody>
                  <a:tcPr/>
                </a:tc>
                <a:extLst>
                  <a:ext uri="{0D108BD9-81ED-4DB2-BD59-A6C34878D82A}">
                    <a16:rowId xmlns:a16="http://schemas.microsoft.com/office/drawing/2014/main" val="2428339224"/>
                  </a:ext>
                </a:extLst>
              </a:tr>
              <a:tr h="428854">
                <a:tc>
                  <a:txBody>
                    <a:bodyPr/>
                    <a:lstStyle/>
                    <a:p>
                      <a:r>
                        <a:rPr lang="en-US" sz="1800" kern="1200" dirty="0">
                          <a:solidFill>
                            <a:schemeClr val="bg1"/>
                          </a:solidFill>
                          <a:effectLst/>
                          <a:latin typeface="+mn-lt"/>
                          <a:ea typeface="+mn-ea"/>
                          <a:cs typeface="+mn-cs"/>
                        </a:rPr>
                        <a:t>5V 3A Micro USB Power Adapter (Raspberry Pi) </a:t>
                      </a:r>
                      <a:endParaRPr lang="en-US" dirty="0">
                        <a:solidFill>
                          <a:schemeClr val="bg1"/>
                        </a:solidFill>
                      </a:endParaRPr>
                    </a:p>
                  </a:txBody>
                  <a:tcPr/>
                </a:tc>
                <a:tc>
                  <a:txBody>
                    <a:bodyPr/>
                    <a:lstStyle/>
                    <a:p>
                      <a:r>
                        <a:rPr lang="en-US" dirty="0">
                          <a:solidFill>
                            <a:schemeClr val="bg1"/>
                          </a:solidFill>
                        </a:rPr>
                        <a:t>1050</a:t>
                      </a:r>
                    </a:p>
                  </a:txBody>
                  <a:tcPr/>
                </a:tc>
                <a:extLst>
                  <a:ext uri="{0D108BD9-81ED-4DB2-BD59-A6C34878D82A}">
                    <a16:rowId xmlns:a16="http://schemas.microsoft.com/office/drawing/2014/main" val="4277785471"/>
                  </a:ext>
                </a:extLst>
              </a:tr>
              <a:tr h="394560">
                <a:tc>
                  <a:txBody>
                    <a:bodyPr/>
                    <a:lstStyle/>
                    <a:p>
                      <a:r>
                        <a:rPr lang="en-US" sz="1800" kern="1200" dirty="0">
                          <a:solidFill>
                            <a:schemeClr val="bg1"/>
                          </a:solidFill>
                          <a:effectLst/>
                          <a:latin typeface="+mn-lt"/>
                          <a:ea typeface="+mn-ea"/>
                          <a:cs typeface="+mn-cs"/>
                        </a:rPr>
                        <a:t>Tactile Push Button 12x12x7.3mm * 6</a:t>
                      </a:r>
                      <a:endParaRPr lang="en-US" dirty="0">
                        <a:solidFill>
                          <a:schemeClr val="bg1"/>
                        </a:solidFill>
                      </a:endParaRPr>
                    </a:p>
                  </a:txBody>
                  <a:tcPr/>
                </a:tc>
                <a:tc>
                  <a:txBody>
                    <a:bodyPr/>
                    <a:lstStyle/>
                    <a:p>
                      <a:r>
                        <a:rPr lang="en-US" dirty="0">
                          <a:solidFill>
                            <a:schemeClr val="bg1"/>
                          </a:solidFill>
                        </a:rPr>
                        <a:t>120</a:t>
                      </a:r>
                    </a:p>
                  </a:txBody>
                  <a:tcPr/>
                </a:tc>
                <a:extLst>
                  <a:ext uri="{0D108BD9-81ED-4DB2-BD59-A6C34878D82A}">
                    <a16:rowId xmlns:a16="http://schemas.microsoft.com/office/drawing/2014/main" val="1359461254"/>
                  </a:ext>
                </a:extLst>
              </a:tr>
              <a:tr h="410856">
                <a:tc>
                  <a:txBody>
                    <a:bodyPr/>
                    <a:lstStyle/>
                    <a:p>
                      <a:r>
                        <a:rPr lang="en-US" sz="1800" kern="1200" dirty="0">
                          <a:solidFill>
                            <a:schemeClr val="bg1"/>
                          </a:solidFill>
                          <a:effectLst/>
                          <a:latin typeface="+mn-lt"/>
                          <a:ea typeface="+mn-ea"/>
                          <a:cs typeface="+mn-cs"/>
                        </a:rPr>
                        <a:t>Servo Motor SG90 180 * 2</a:t>
                      </a:r>
                      <a:endParaRPr lang="en-US" dirty="0">
                        <a:solidFill>
                          <a:schemeClr val="bg1"/>
                        </a:solidFill>
                      </a:endParaRPr>
                    </a:p>
                  </a:txBody>
                  <a:tcPr/>
                </a:tc>
                <a:tc>
                  <a:txBody>
                    <a:bodyPr/>
                    <a:lstStyle/>
                    <a:p>
                      <a:r>
                        <a:rPr lang="en-US" dirty="0">
                          <a:solidFill>
                            <a:schemeClr val="bg1"/>
                          </a:solidFill>
                        </a:rPr>
                        <a:t>760</a:t>
                      </a:r>
                    </a:p>
                  </a:txBody>
                  <a:tcPr/>
                </a:tc>
                <a:extLst>
                  <a:ext uri="{0D108BD9-81ED-4DB2-BD59-A6C34878D82A}">
                    <a16:rowId xmlns:a16="http://schemas.microsoft.com/office/drawing/2014/main" val="2108378001"/>
                  </a:ext>
                </a:extLst>
              </a:tr>
              <a:tr h="429412">
                <a:tc>
                  <a:txBody>
                    <a:bodyPr/>
                    <a:lstStyle/>
                    <a:p>
                      <a:pPr marL="0" marR="0">
                        <a:lnSpc>
                          <a:spcPct val="150000"/>
                        </a:lnSpc>
                        <a:spcBef>
                          <a:spcPts val="0"/>
                        </a:spcBef>
                        <a:spcAft>
                          <a:spcPts val="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Servo Motor SG90  360 * 2</a:t>
                      </a:r>
                      <a:endParaRPr lang="en-US" sz="18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dirty="0">
                          <a:solidFill>
                            <a:schemeClr val="bg1"/>
                          </a:solidFill>
                        </a:rPr>
                        <a:t>760</a:t>
                      </a:r>
                    </a:p>
                  </a:txBody>
                  <a:tcPr/>
                </a:tc>
                <a:extLst>
                  <a:ext uri="{0D108BD9-81ED-4DB2-BD59-A6C34878D82A}">
                    <a16:rowId xmlns:a16="http://schemas.microsoft.com/office/drawing/2014/main" val="995626325"/>
                  </a:ext>
                </a:extLst>
              </a:tr>
              <a:tr h="349367">
                <a:tc>
                  <a:txBody>
                    <a:bodyPr/>
                    <a:lstStyle/>
                    <a:p>
                      <a:r>
                        <a:rPr lang="en-US" sz="1800" kern="1200" dirty="0">
                          <a:solidFill>
                            <a:schemeClr val="bg1"/>
                          </a:solidFill>
                          <a:effectLst/>
                          <a:latin typeface="+mn-lt"/>
                          <a:ea typeface="+mn-ea"/>
                          <a:cs typeface="+mn-cs"/>
                        </a:rPr>
                        <a:t>3x4 Numeric Matrix Array Keypad * 1</a:t>
                      </a:r>
                      <a:endParaRPr lang="en-US" dirty="0">
                        <a:solidFill>
                          <a:schemeClr val="bg1"/>
                        </a:solidFill>
                      </a:endParaRPr>
                    </a:p>
                  </a:txBody>
                  <a:tcPr/>
                </a:tc>
                <a:tc>
                  <a:txBody>
                    <a:bodyPr/>
                    <a:lstStyle/>
                    <a:p>
                      <a:r>
                        <a:rPr lang="en-US" dirty="0">
                          <a:solidFill>
                            <a:schemeClr val="bg1"/>
                          </a:solidFill>
                        </a:rPr>
                        <a:t>200</a:t>
                      </a:r>
                    </a:p>
                  </a:txBody>
                  <a:tcPr/>
                </a:tc>
                <a:extLst>
                  <a:ext uri="{0D108BD9-81ED-4DB2-BD59-A6C34878D82A}">
                    <a16:rowId xmlns:a16="http://schemas.microsoft.com/office/drawing/2014/main" val="4178098290"/>
                  </a:ext>
                </a:extLst>
              </a:tr>
              <a:tr h="430444">
                <a:tc>
                  <a:txBody>
                    <a:bodyPr/>
                    <a:lstStyle/>
                    <a:p>
                      <a:pPr marL="0" marR="0">
                        <a:lnSpc>
                          <a:spcPct val="150000"/>
                        </a:lnSpc>
                        <a:spcBef>
                          <a:spcPts val="0"/>
                        </a:spcBef>
                        <a:spcAft>
                          <a:spcPts val="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1602 16x2 Blue Backlight LCD Display * 2</a:t>
                      </a:r>
                      <a:endParaRPr lang="en-US" sz="18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r>
                        <a:rPr lang="en-US" dirty="0">
                          <a:solidFill>
                            <a:schemeClr val="bg1"/>
                          </a:solidFill>
                        </a:rPr>
                        <a:t>760</a:t>
                      </a:r>
                    </a:p>
                  </a:txBody>
                  <a:tcPr/>
                </a:tc>
                <a:extLst>
                  <a:ext uri="{0D108BD9-81ED-4DB2-BD59-A6C34878D82A}">
                    <a16:rowId xmlns:a16="http://schemas.microsoft.com/office/drawing/2014/main" val="341449214"/>
                  </a:ext>
                </a:extLst>
              </a:tr>
              <a:tr h="4192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1602 16x2 Green Backlight LCD Display</a:t>
                      </a:r>
                      <a:endParaRPr lang="en-US" sz="18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tc>
                <a:tc>
                  <a:txBody>
                    <a:bodyPr/>
                    <a:lstStyle/>
                    <a:p>
                      <a:r>
                        <a:rPr lang="en-US" dirty="0">
                          <a:solidFill>
                            <a:schemeClr val="bg1"/>
                          </a:solidFill>
                        </a:rPr>
                        <a:t>380</a:t>
                      </a:r>
                    </a:p>
                  </a:txBody>
                  <a:tcPr/>
                </a:tc>
                <a:extLst>
                  <a:ext uri="{0D108BD9-81ED-4DB2-BD59-A6C34878D82A}">
                    <a16:rowId xmlns:a16="http://schemas.microsoft.com/office/drawing/2014/main" val="2665764398"/>
                  </a:ext>
                </a:extLst>
              </a:tr>
              <a:tr h="5154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effectLst/>
                          <a:latin typeface="+mn-lt"/>
                          <a:ea typeface="+mn-ea"/>
                          <a:cs typeface="+mn-cs"/>
                        </a:rPr>
                        <a:t>IIC/I2C/TWI/SPI Serial Interface Board Module Port for 1602 LCD Display PCF8574T * 3</a:t>
                      </a:r>
                      <a:endParaRPr lang="en-US"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660</a:t>
                      </a:r>
                    </a:p>
                    <a:p>
                      <a:endParaRPr lang="en-US" dirty="0"/>
                    </a:p>
                  </a:txBody>
                  <a:tcPr/>
                </a:tc>
                <a:extLst>
                  <a:ext uri="{0D108BD9-81ED-4DB2-BD59-A6C34878D82A}">
                    <a16:rowId xmlns:a16="http://schemas.microsoft.com/office/drawing/2014/main" val="959364315"/>
                  </a:ext>
                </a:extLst>
              </a:tr>
            </a:tbl>
          </a:graphicData>
        </a:graphic>
      </p:graphicFrame>
      <p:graphicFrame>
        <p:nvGraphicFramePr>
          <p:cNvPr id="20" name="Table 19">
            <a:extLst>
              <a:ext uri="{FF2B5EF4-FFF2-40B4-BE49-F238E27FC236}">
                <a16:creationId xmlns:a16="http://schemas.microsoft.com/office/drawing/2014/main" id="{B25004EA-5C8B-A097-6184-3F096FD21FBC}"/>
              </a:ext>
            </a:extLst>
          </p:cNvPr>
          <p:cNvGraphicFramePr>
            <a:graphicFrameLocks noGrp="1"/>
          </p:cNvGraphicFramePr>
          <p:nvPr>
            <p:extLst>
              <p:ext uri="{D42A27DB-BD31-4B8C-83A1-F6EECF244321}">
                <p14:modId xmlns:p14="http://schemas.microsoft.com/office/powerpoint/2010/main" val="1374386621"/>
              </p:ext>
            </p:extLst>
          </p:nvPr>
        </p:nvGraphicFramePr>
        <p:xfrm>
          <a:off x="6301466" y="986198"/>
          <a:ext cx="5638800" cy="5501831"/>
        </p:xfrm>
        <a:graphic>
          <a:graphicData uri="http://schemas.openxmlformats.org/drawingml/2006/table">
            <a:tbl>
              <a:tblPr firstRow="1" bandRow="1">
                <a:tableStyleId>{5940675A-B579-460E-94D1-54222C63F5DA}</a:tableStyleId>
              </a:tblPr>
              <a:tblGrid>
                <a:gridCol w="4568687">
                  <a:extLst>
                    <a:ext uri="{9D8B030D-6E8A-4147-A177-3AD203B41FA5}">
                      <a16:colId xmlns:a16="http://schemas.microsoft.com/office/drawing/2014/main" val="930890695"/>
                    </a:ext>
                  </a:extLst>
                </a:gridCol>
                <a:gridCol w="1070113">
                  <a:extLst>
                    <a:ext uri="{9D8B030D-6E8A-4147-A177-3AD203B41FA5}">
                      <a16:colId xmlns:a16="http://schemas.microsoft.com/office/drawing/2014/main" val="2805224140"/>
                    </a:ext>
                  </a:extLst>
                </a:gridCol>
              </a:tblGrid>
              <a:tr h="443085">
                <a:tc>
                  <a:txBody>
                    <a:bodyPr/>
                    <a:lstStyle/>
                    <a:p>
                      <a:r>
                        <a:rPr lang="en-US" b="1" dirty="0">
                          <a:solidFill>
                            <a:schemeClr val="bg1"/>
                          </a:solidFill>
                        </a:rPr>
                        <a:t>Item name</a:t>
                      </a:r>
                    </a:p>
                  </a:txBody>
                  <a:tcPr/>
                </a:tc>
                <a:tc>
                  <a:txBody>
                    <a:bodyPr/>
                    <a:lstStyle/>
                    <a:p>
                      <a:r>
                        <a:rPr lang="en-US" b="1" dirty="0">
                          <a:solidFill>
                            <a:schemeClr val="bg1"/>
                          </a:solidFill>
                        </a:rPr>
                        <a:t>Price</a:t>
                      </a:r>
                    </a:p>
                  </a:txBody>
                  <a:tcPr/>
                </a:tc>
                <a:extLst>
                  <a:ext uri="{0D108BD9-81ED-4DB2-BD59-A6C34878D82A}">
                    <a16:rowId xmlns:a16="http://schemas.microsoft.com/office/drawing/2014/main" val="3834455595"/>
                  </a:ext>
                </a:extLst>
              </a:tr>
              <a:tr h="647321">
                <a:tc>
                  <a:txBody>
                    <a:bodyPr/>
                    <a:lstStyle/>
                    <a:p>
                      <a:r>
                        <a:rPr lang="en-US" dirty="0">
                          <a:solidFill>
                            <a:schemeClr val="bg1"/>
                          </a:solidFill>
                        </a:rPr>
                        <a:t>Camera Module v1.3 5MP 1080p 720p for Raspberry Pi 3</a:t>
                      </a:r>
                    </a:p>
                  </a:txBody>
                  <a:tcPr/>
                </a:tc>
                <a:tc>
                  <a:txBody>
                    <a:bodyPr/>
                    <a:lstStyle/>
                    <a:p>
                      <a:r>
                        <a:rPr lang="en-US" dirty="0">
                          <a:solidFill>
                            <a:schemeClr val="bg1"/>
                          </a:solidFill>
                        </a:rPr>
                        <a:t>1350</a:t>
                      </a:r>
                    </a:p>
                  </a:txBody>
                  <a:tcPr/>
                </a:tc>
                <a:extLst>
                  <a:ext uri="{0D108BD9-81ED-4DB2-BD59-A6C34878D82A}">
                    <a16:rowId xmlns:a16="http://schemas.microsoft.com/office/drawing/2014/main" val="4045882330"/>
                  </a:ext>
                </a:extLst>
              </a:tr>
              <a:tr h="647321">
                <a:tc>
                  <a:txBody>
                    <a:bodyPr/>
                    <a:lstStyle/>
                    <a:p>
                      <a:r>
                        <a:rPr lang="en-US" sz="1800" kern="1200" dirty="0">
                          <a:solidFill>
                            <a:schemeClr val="bg1"/>
                          </a:solidFill>
                          <a:effectLst/>
                          <a:latin typeface="+mn-lt"/>
                          <a:ea typeface="+mn-ea"/>
                          <a:cs typeface="+mn-cs"/>
                        </a:rPr>
                        <a:t>15-Pin Ribbon Cable 100cm Flex CSI Raspberry Pi Camera * 2</a:t>
                      </a:r>
                      <a:endParaRPr lang="en-US" dirty="0">
                        <a:solidFill>
                          <a:schemeClr val="bg1"/>
                        </a:solidFill>
                      </a:endParaRPr>
                    </a:p>
                  </a:txBody>
                  <a:tcPr/>
                </a:tc>
                <a:tc>
                  <a:txBody>
                    <a:bodyPr/>
                    <a:lstStyle/>
                    <a:p>
                      <a:r>
                        <a:rPr lang="en-US" dirty="0">
                          <a:solidFill>
                            <a:schemeClr val="bg1"/>
                          </a:solidFill>
                        </a:rPr>
                        <a:t>340</a:t>
                      </a:r>
                    </a:p>
                  </a:txBody>
                  <a:tcPr/>
                </a:tc>
                <a:extLst>
                  <a:ext uri="{0D108BD9-81ED-4DB2-BD59-A6C34878D82A}">
                    <a16:rowId xmlns:a16="http://schemas.microsoft.com/office/drawing/2014/main" val="3209720670"/>
                  </a:ext>
                </a:extLst>
              </a:tr>
              <a:tr h="647321">
                <a:tc>
                  <a:txBody>
                    <a:bodyPr/>
                    <a:lstStyle/>
                    <a:p>
                      <a:r>
                        <a:rPr lang="en-US" sz="1800" kern="1200" dirty="0">
                          <a:solidFill>
                            <a:schemeClr val="bg1"/>
                          </a:solidFill>
                          <a:effectLst/>
                          <a:latin typeface="+mn-lt"/>
                          <a:ea typeface="+mn-ea"/>
                          <a:cs typeface="+mn-cs"/>
                        </a:rPr>
                        <a:t>17HS8401 NEMA 17 Stepper with wire 0.52Nm (D Shaft 5mm) * 2</a:t>
                      </a:r>
                      <a:endParaRPr lang="en-US" dirty="0">
                        <a:solidFill>
                          <a:schemeClr val="bg1"/>
                        </a:solidFill>
                      </a:endParaRPr>
                    </a:p>
                  </a:txBody>
                  <a:tcPr/>
                </a:tc>
                <a:tc>
                  <a:txBody>
                    <a:bodyPr/>
                    <a:lstStyle/>
                    <a:p>
                      <a:r>
                        <a:rPr lang="en-US" dirty="0">
                          <a:solidFill>
                            <a:schemeClr val="bg1"/>
                          </a:solidFill>
                        </a:rPr>
                        <a:t>5000</a:t>
                      </a:r>
                    </a:p>
                  </a:txBody>
                  <a:tcPr/>
                </a:tc>
                <a:extLst>
                  <a:ext uri="{0D108BD9-81ED-4DB2-BD59-A6C34878D82A}">
                    <a16:rowId xmlns:a16="http://schemas.microsoft.com/office/drawing/2014/main" val="1945875979"/>
                  </a:ext>
                </a:extLst>
              </a:tr>
              <a:tr h="376127">
                <a:tc>
                  <a:txBody>
                    <a:bodyPr/>
                    <a:lstStyle/>
                    <a:p>
                      <a:pPr marL="0" marR="0">
                        <a:lnSpc>
                          <a:spcPct val="150000"/>
                        </a:lnSpc>
                        <a:spcBef>
                          <a:spcPts val="0"/>
                        </a:spcBef>
                        <a:spcAft>
                          <a:spcPts val="0"/>
                        </a:spcAft>
                      </a:pPr>
                      <a:r>
                        <a:rPr lang="en-US" sz="1800" kern="100" dirty="0">
                          <a:solidFill>
                            <a:schemeClr val="bg1"/>
                          </a:solidFill>
                          <a:effectLst/>
                          <a:latin typeface="Aptos (Body)"/>
                          <a:ea typeface="Times New Roman" panose="02020603050405020304" pitchFamily="18" charset="0"/>
                          <a:cs typeface="Times New Roman" panose="02020603050405020304" pitchFamily="18" charset="0"/>
                        </a:rPr>
                        <a:t>1Kg 3D Printer Filament</a:t>
                      </a:r>
                    </a:p>
                  </a:txBody>
                  <a:tcPr marL="68580" marR="68580" marT="0" marB="0"/>
                </a:tc>
                <a:tc>
                  <a:txBody>
                    <a:bodyPr/>
                    <a:lstStyle/>
                    <a:p>
                      <a:r>
                        <a:rPr lang="en-US" dirty="0">
                          <a:solidFill>
                            <a:schemeClr val="bg1"/>
                          </a:solidFill>
                        </a:rPr>
                        <a:t>5400</a:t>
                      </a:r>
                    </a:p>
                  </a:txBody>
                  <a:tcPr/>
                </a:tc>
                <a:extLst>
                  <a:ext uri="{0D108BD9-81ED-4DB2-BD59-A6C34878D82A}">
                    <a16:rowId xmlns:a16="http://schemas.microsoft.com/office/drawing/2014/main" val="788312899"/>
                  </a:ext>
                </a:extLst>
              </a:tr>
              <a:tr h="376127">
                <a:tc>
                  <a:txBody>
                    <a:bodyPr/>
                    <a:lstStyle/>
                    <a:p>
                      <a:pPr marL="0" marR="0">
                        <a:lnSpc>
                          <a:spcPct val="150000"/>
                        </a:lnSpc>
                        <a:spcBef>
                          <a:spcPts val="0"/>
                        </a:spcBef>
                        <a:spcAft>
                          <a:spcPts val="0"/>
                        </a:spcAft>
                      </a:pPr>
                      <a:r>
                        <a:rPr lang="en-US" sz="1800" kern="100" dirty="0">
                          <a:solidFill>
                            <a:schemeClr val="bg1"/>
                          </a:solidFill>
                          <a:effectLst/>
                          <a:latin typeface="Aptos (Body)"/>
                          <a:ea typeface="Calibri" panose="020F0502020204030204" pitchFamily="34" charset="0"/>
                          <a:cs typeface="Times New Roman" panose="02020603050405020304" pitchFamily="18" charset="0"/>
                        </a:rPr>
                        <a:t>30 Teeth Timing Pulley (5mm Bore) * 2</a:t>
                      </a:r>
                      <a:endParaRPr lang="en-US" sz="1800" kern="100" dirty="0">
                        <a:solidFill>
                          <a:schemeClr val="bg1"/>
                        </a:solidFill>
                        <a:effectLst/>
                        <a:latin typeface="Aptos (Body)"/>
                        <a:ea typeface="Times New Roman" panose="02020603050405020304" pitchFamily="18" charset="0"/>
                        <a:cs typeface="Times New Roman" panose="02020603050405020304" pitchFamily="18" charset="0"/>
                      </a:endParaRPr>
                    </a:p>
                  </a:txBody>
                  <a:tcPr marL="68580" marR="68580" marT="0" marB="0"/>
                </a:tc>
                <a:tc>
                  <a:txBody>
                    <a:bodyPr/>
                    <a:lstStyle/>
                    <a:p>
                      <a:r>
                        <a:rPr lang="en-US" dirty="0">
                          <a:solidFill>
                            <a:schemeClr val="bg1"/>
                          </a:solidFill>
                        </a:rPr>
                        <a:t>1120</a:t>
                      </a:r>
                    </a:p>
                  </a:txBody>
                  <a:tcPr/>
                </a:tc>
                <a:extLst>
                  <a:ext uri="{0D108BD9-81ED-4DB2-BD59-A6C34878D82A}">
                    <a16:rowId xmlns:a16="http://schemas.microsoft.com/office/drawing/2014/main" val="805200756"/>
                  </a:ext>
                </a:extLst>
              </a:tr>
              <a:tr h="327279">
                <a:tc>
                  <a:txBody>
                    <a:bodyPr/>
                    <a:lstStyle/>
                    <a:p>
                      <a:pPr marL="0" marR="0">
                        <a:lnSpc>
                          <a:spcPct val="100000"/>
                        </a:lnSpc>
                        <a:spcBef>
                          <a:spcPts val="0"/>
                        </a:spcBef>
                        <a:spcAft>
                          <a:spcPts val="0"/>
                        </a:spcAft>
                      </a:pPr>
                      <a:r>
                        <a:rPr lang="en-US" sz="1800" kern="100" dirty="0">
                          <a:solidFill>
                            <a:schemeClr val="bg1"/>
                          </a:solidFill>
                          <a:effectLst/>
                          <a:latin typeface="+mn-lt"/>
                          <a:ea typeface="Calibri" panose="020F0502020204030204" pitchFamily="34" charset="0"/>
                          <a:cs typeface="Times New Roman" panose="02020603050405020304" pitchFamily="18" charset="0"/>
                        </a:rPr>
                        <a:t>Brown GT2 6mm Timing Belt (Anti-Slip) 1m</a:t>
                      </a:r>
                      <a:endParaRPr lang="en-US" sz="1800" kern="1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r>
                        <a:rPr lang="en-US" dirty="0">
                          <a:solidFill>
                            <a:schemeClr val="bg1"/>
                          </a:solidFill>
                        </a:rPr>
                        <a:t>350</a:t>
                      </a:r>
                    </a:p>
                  </a:txBody>
                  <a:tcPr/>
                </a:tc>
                <a:extLst>
                  <a:ext uri="{0D108BD9-81ED-4DB2-BD59-A6C34878D82A}">
                    <a16:rowId xmlns:a16="http://schemas.microsoft.com/office/drawing/2014/main" val="233964090"/>
                  </a:ext>
                </a:extLst>
              </a:tr>
              <a:tr h="375035">
                <a:tc>
                  <a:txBody>
                    <a:bodyPr/>
                    <a:lstStyle/>
                    <a:p>
                      <a:r>
                        <a:rPr lang="en-US" sz="1800" kern="1200" dirty="0">
                          <a:solidFill>
                            <a:schemeClr val="bg1"/>
                          </a:solidFill>
                          <a:effectLst/>
                          <a:latin typeface="+mn-lt"/>
                          <a:ea typeface="+mn-ea"/>
                          <a:cs typeface="+mn-cs"/>
                        </a:rPr>
                        <a:t>Cladding board (57cm * 58.5cm)</a:t>
                      </a:r>
                      <a:endParaRPr lang="en-US" dirty="0">
                        <a:solidFill>
                          <a:schemeClr val="bg1"/>
                        </a:solidFill>
                      </a:endParaRPr>
                    </a:p>
                  </a:txBody>
                  <a:tcPr/>
                </a:tc>
                <a:tc>
                  <a:txBody>
                    <a:bodyPr/>
                    <a:lstStyle/>
                    <a:p>
                      <a:r>
                        <a:rPr lang="en-US" dirty="0">
                          <a:solidFill>
                            <a:schemeClr val="bg1"/>
                          </a:solidFill>
                        </a:rPr>
                        <a:t>1500</a:t>
                      </a:r>
                    </a:p>
                  </a:txBody>
                  <a:tcPr/>
                </a:tc>
                <a:extLst>
                  <a:ext uri="{0D108BD9-81ED-4DB2-BD59-A6C34878D82A}">
                    <a16:rowId xmlns:a16="http://schemas.microsoft.com/office/drawing/2014/main" val="3544379305"/>
                  </a:ext>
                </a:extLst>
              </a:tr>
              <a:tr h="375035">
                <a:tc>
                  <a:txBody>
                    <a:bodyPr/>
                    <a:lstStyle/>
                    <a:p>
                      <a:r>
                        <a:rPr lang="en-US" sz="1800" kern="1200" dirty="0">
                          <a:solidFill>
                            <a:schemeClr val="bg1"/>
                          </a:solidFill>
                          <a:effectLst/>
                          <a:latin typeface="+mn-lt"/>
                          <a:ea typeface="+mn-ea"/>
                          <a:cs typeface="+mn-cs"/>
                        </a:rPr>
                        <a:t>Solenoid switch JF-0826B Pull-Push-Type * 2</a:t>
                      </a:r>
                      <a:endParaRPr lang="en-US" dirty="0">
                        <a:solidFill>
                          <a:schemeClr val="bg1"/>
                        </a:solidFill>
                      </a:endParaRPr>
                    </a:p>
                  </a:txBody>
                  <a:tcPr/>
                </a:tc>
                <a:tc>
                  <a:txBody>
                    <a:bodyPr/>
                    <a:lstStyle/>
                    <a:p>
                      <a:r>
                        <a:rPr lang="en-US" dirty="0">
                          <a:solidFill>
                            <a:schemeClr val="bg1"/>
                          </a:solidFill>
                        </a:rPr>
                        <a:t>2400</a:t>
                      </a:r>
                    </a:p>
                  </a:txBody>
                  <a:tcPr/>
                </a:tc>
                <a:extLst>
                  <a:ext uri="{0D108BD9-81ED-4DB2-BD59-A6C34878D82A}">
                    <a16:rowId xmlns:a16="http://schemas.microsoft.com/office/drawing/2014/main" val="1904281470"/>
                  </a:ext>
                </a:extLst>
              </a:tr>
              <a:tr h="394835">
                <a:tc>
                  <a:txBody>
                    <a:bodyPr/>
                    <a:lstStyle/>
                    <a:p>
                      <a:pPr marL="0" marR="0">
                        <a:lnSpc>
                          <a:spcPct val="150000"/>
                        </a:lnSpc>
                        <a:spcBef>
                          <a:spcPts val="0"/>
                        </a:spcBef>
                        <a:spcAft>
                          <a:spcPts val="0"/>
                        </a:spcAft>
                      </a:pPr>
                      <a:r>
                        <a:rPr lang="en-US" sz="1800" kern="100" dirty="0">
                          <a:solidFill>
                            <a:schemeClr val="bg1"/>
                          </a:solidFill>
                          <a:effectLst/>
                          <a:latin typeface="+mn-lt"/>
                          <a:ea typeface="Calibri" panose="020F0502020204030204" pitchFamily="34" charset="0"/>
                          <a:cs typeface="Times New Roman" panose="02020603050405020304" pitchFamily="18" charset="0"/>
                        </a:rPr>
                        <a:t>2020 t slot aluminum extrusion 1m</a:t>
                      </a:r>
                      <a:endParaRPr lang="en-US" sz="1800" kern="100" dirty="0">
                        <a:solidFill>
                          <a:schemeClr val="bg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r>
                        <a:rPr lang="en-US" dirty="0">
                          <a:solidFill>
                            <a:schemeClr val="bg1"/>
                          </a:solidFill>
                        </a:rPr>
                        <a:t>2350</a:t>
                      </a:r>
                    </a:p>
                  </a:txBody>
                  <a:tcPr/>
                </a:tc>
                <a:extLst>
                  <a:ext uri="{0D108BD9-81ED-4DB2-BD59-A6C34878D82A}">
                    <a16:rowId xmlns:a16="http://schemas.microsoft.com/office/drawing/2014/main" val="295751675"/>
                  </a:ext>
                </a:extLst>
              </a:tr>
              <a:tr h="406875">
                <a:tc>
                  <a:txBody>
                    <a:bodyPr/>
                    <a:lstStyle/>
                    <a:p>
                      <a:pPr marL="0" marR="0">
                        <a:lnSpc>
                          <a:spcPct val="150000"/>
                        </a:lnSpc>
                        <a:spcBef>
                          <a:spcPts val="0"/>
                        </a:spcBef>
                        <a:spcAft>
                          <a:spcPts val="0"/>
                        </a:spcAft>
                      </a:pPr>
                      <a:r>
                        <a:rPr lang="en-US" sz="1800" kern="100" dirty="0">
                          <a:solidFill>
                            <a:schemeClr val="bg1"/>
                          </a:solidFill>
                          <a:effectLst/>
                          <a:latin typeface="+mn-lt"/>
                          <a:ea typeface="Times New Roman" panose="02020603050405020304" pitchFamily="18" charset="0"/>
                          <a:cs typeface="Times New Roman" panose="02020603050405020304" pitchFamily="18" charset="0"/>
                        </a:rPr>
                        <a:t>NEMA 17 stepper mounting plate bracket * 2</a:t>
                      </a:r>
                    </a:p>
                  </a:txBody>
                  <a:tcPr marL="68580" marR="68580" marT="0" marB="0"/>
                </a:tc>
                <a:tc>
                  <a:txBody>
                    <a:bodyPr/>
                    <a:lstStyle/>
                    <a:p>
                      <a:r>
                        <a:rPr lang="en-US" dirty="0">
                          <a:solidFill>
                            <a:schemeClr val="bg1"/>
                          </a:solidFill>
                        </a:rPr>
                        <a:t>460</a:t>
                      </a:r>
                    </a:p>
                  </a:txBody>
                  <a:tcPr/>
                </a:tc>
                <a:extLst>
                  <a:ext uri="{0D108BD9-81ED-4DB2-BD59-A6C34878D82A}">
                    <a16:rowId xmlns:a16="http://schemas.microsoft.com/office/drawing/2014/main" val="237245039"/>
                  </a:ext>
                </a:extLst>
              </a:tr>
              <a:tr h="446989">
                <a:tc>
                  <a:txBody>
                    <a:bodyPr/>
                    <a:lstStyle/>
                    <a:p>
                      <a:pPr marL="0" marR="0">
                        <a:lnSpc>
                          <a:spcPct val="150000"/>
                        </a:lnSpc>
                        <a:spcBef>
                          <a:spcPts val="0"/>
                        </a:spcBef>
                        <a:spcAft>
                          <a:spcPts val="0"/>
                        </a:spcAft>
                      </a:pPr>
                      <a:r>
                        <a:rPr lang="en-US" sz="1800" kern="100" dirty="0">
                          <a:solidFill>
                            <a:schemeClr val="bg1"/>
                          </a:solidFill>
                          <a:effectLst/>
                          <a:latin typeface="+mn-lt"/>
                          <a:ea typeface="Times New Roman" panose="02020603050405020304" pitchFamily="18" charset="0"/>
                          <a:cs typeface="Times New Roman" panose="02020603050405020304" pitchFamily="18" charset="0"/>
                        </a:rPr>
                        <a:t>Micro Limit Switch * 4</a:t>
                      </a:r>
                    </a:p>
                  </a:txBody>
                  <a:tcPr marL="68580" marR="68580" marT="0" marB="0"/>
                </a:tc>
                <a:tc>
                  <a:txBody>
                    <a:bodyPr/>
                    <a:lstStyle/>
                    <a:p>
                      <a:r>
                        <a:rPr lang="en-US" dirty="0">
                          <a:solidFill>
                            <a:schemeClr val="bg1"/>
                          </a:solidFill>
                        </a:rPr>
                        <a:t>120</a:t>
                      </a:r>
                    </a:p>
                  </a:txBody>
                  <a:tcPr/>
                </a:tc>
                <a:extLst>
                  <a:ext uri="{0D108BD9-81ED-4DB2-BD59-A6C34878D82A}">
                    <a16:rowId xmlns:a16="http://schemas.microsoft.com/office/drawing/2014/main" val="4282284518"/>
                  </a:ext>
                </a:extLst>
              </a:tr>
            </a:tbl>
          </a:graphicData>
        </a:graphic>
      </p:graphicFrame>
      <p:sp>
        <p:nvSpPr>
          <p:cNvPr id="21" name="TextBox 20">
            <a:extLst>
              <a:ext uri="{FF2B5EF4-FFF2-40B4-BE49-F238E27FC236}">
                <a16:creationId xmlns:a16="http://schemas.microsoft.com/office/drawing/2014/main" id="{E76078FC-11ED-5674-97E6-B2A79377B52C}"/>
              </a:ext>
            </a:extLst>
          </p:cNvPr>
          <p:cNvSpPr txBox="1"/>
          <p:nvPr/>
        </p:nvSpPr>
        <p:spPr>
          <a:xfrm>
            <a:off x="5367129" y="161684"/>
            <a:ext cx="4293705"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Budget</a:t>
            </a:r>
          </a:p>
        </p:txBody>
      </p:sp>
    </p:spTree>
    <p:extLst>
      <p:ext uri="{BB962C8B-B14F-4D97-AF65-F5344CB8AC3E}">
        <p14:creationId xmlns:p14="http://schemas.microsoft.com/office/powerpoint/2010/main" val="810112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A659205-A958-0C6D-DA24-7D34B0B909F7}"/>
              </a:ext>
            </a:extLst>
          </p:cNvPr>
          <p:cNvSpPr/>
          <p:nvPr/>
        </p:nvSpPr>
        <p:spPr>
          <a:xfrm>
            <a:off x="4989443" y="142993"/>
            <a:ext cx="2445025" cy="72333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596ED63C-7389-5324-A6C8-B9616A520B3C}"/>
              </a:ext>
            </a:extLst>
          </p:cNvPr>
          <p:cNvGraphicFramePr>
            <a:graphicFrameLocks noGrp="1"/>
          </p:cNvGraphicFramePr>
          <p:nvPr>
            <p:extLst>
              <p:ext uri="{D42A27DB-BD31-4B8C-83A1-F6EECF244321}">
                <p14:modId xmlns:p14="http://schemas.microsoft.com/office/powerpoint/2010/main" val="1725019732"/>
              </p:ext>
            </p:extLst>
          </p:nvPr>
        </p:nvGraphicFramePr>
        <p:xfrm>
          <a:off x="2663825" y="1227141"/>
          <a:ext cx="6864350" cy="4947278"/>
        </p:xfrm>
        <a:graphic>
          <a:graphicData uri="http://schemas.openxmlformats.org/drawingml/2006/table">
            <a:tbl>
              <a:tblPr firstRow="1" bandRow="1">
                <a:tableStyleId>{5940675A-B579-460E-94D1-54222C63F5DA}</a:tableStyleId>
              </a:tblPr>
              <a:tblGrid>
                <a:gridCol w="4737652">
                  <a:extLst>
                    <a:ext uri="{9D8B030D-6E8A-4147-A177-3AD203B41FA5}">
                      <a16:colId xmlns:a16="http://schemas.microsoft.com/office/drawing/2014/main" val="2525823149"/>
                    </a:ext>
                  </a:extLst>
                </a:gridCol>
                <a:gridCol w="2126698">
                  <a:extLst>
                    <a:ext uri="{9D8B030D-6E8A-4147-A177-3AD203B41FA5}">
                      <a16:colId xmlns:a16="http://schemas.microsoft.com/office/drawing/2014/main" val="2769646489"/>
                    </a:ext>
                  </a:extLst>
                </a:gridCol>
              </a:tblGrid>
              <a:tr h="370840">
                <a:tc>
                  <a:txBody>
                    <a:bodyPr/>
                    <a:lstStyle/>
                    <a:p>
                      <a:r>
                        <a:rPr lang="en-US" b="1" dirty="0">
                          <a:solidFill>
                            <a:schemeClr val="bg1"/>
                          </a:solidFill>
                        </a:rPr>
                        <a:t>Item name</a:t>
                      </a:r>
                    </a:p>
                  </a:txBody>
                  <a:tcPr/>
                </a:tc>
                <a:tc>
                  <a:txBody>
                    <a:bodyPr/>
                    <a:lstStyle/>
                    <a:p>
                      <a:r>
                        <a:rPr lang="en-US" dirty="0">
                          <a:solidFill>
                            <a:schemeClr val="bg1"/>
                          </a:solidFill>
                        </a:rPr>
                        <a:t>Price (LKR)</a:t>
                      </a:r>
                    </a:p>
                  </a:txBody>
                  <a:tcPr/>
                </a:tc>
                <a:extLst>
                  <a:ext uri="{0D108BD9-81ED-4DB2-BD59-A6C34878D82A}">
                    <a16:rowId xmlns:a16="http://schemas.microsoft.com/office/drawing/2014/main" val="40558077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A4988 Stepper motor driver * 2</a:t>
                      </a:r>
                    </a:p>
                  </a:txBody>
                  <a:tcPr/>
                </a:tc>
                <a:tc>
                  <a:txBody>
                    <a:bodyPr/>
                    <a:lstStyle/>
                    <a:p>
                      <a:r>
                        <a:rPr lang="en-US" dirty="0">
                          <a:solidFill>
                            <a:schemeClr val="bg1"/>
                          </a:solidFill>
                        </a:rPr>
                        <a:t>560</a:t>
                      </a:r>
                    </a:p>
                  </a:txBody>
                  <a:tcPr/>
                </a:tc>
                <a:extLst>
                  <a:ext uri="{0D108BD9-81ED-4DB2-BD59-A6C34878D82A}">
                    <a16:rowId xmlns:a16="http://schemas.microsoft.com/office/drawing/2014/main" val="1515658073"/>
                  </a:ext>
                </a:extLst>
              </a:tr>
              <a:tr h="370840">
                <a:tc>
                  <a:txBody>
                    <a:bodyPr/>
                    <a:lstStyle/>
                    <a:p>
                      <a:r>
                        <a:rPr lang="en-US" b="0" dirty="0">
                          <a:solidFill>
                            <a:schemeClr val="bg1"/>
                          </a:solidFill>
                        </a:rPr>
                        <a:t>GT2 6mm Timing Belt Transitioner for 2020 Aluminium Profile * 2</a:t>
                      </a:r>
                    </a:p>
                  </a:txBody>
                  <a:tcPr/>
                </a:tc>
                <a:tc>
                  <a:txBody>
                    <a:bodyPr/>
                    <a:lstStyle/>
                    <a:p>
                      <a:r>
                        <a:rPr lang="en-US" dirty="0">
                          <a:solidFill>
                            <a:schemeClr val="bg1"/>
                          </a:solidFill>
                        </a:rPr>
                        <a:t>4100</a:t>
                      </a:r>
                    </a:p>
                  </a:txBody>
                  <a:tcPr/>
                </a:tc>
                <a:extLst>
                  <a:ext uri="{0D108BD9-81ED-4DB2-BD59-A6C34878D82A}">
                    <a16:rowId xmlns:a16="http://schemas.microsoft.com/office/drawing/2014/main" val="236594450"/>
                  </a:ext>
                </a:extLst>
              </a:tr>
              <a:tr h="370840">
                <a:tc>
                  <a:txBody>
                    <a:bodyPr/>
                    <a:lstStyle/>
                    <a:p>
                      <a:r>
                        <a:rPr lang="en-US" dirty="0">
                          <a:solidFill>
                            <a:schemeClr val="bg1"/>
                          </a:solidFill>
                        </a:rPr>
                        <a:t>XL4015 8-36VDC to 1.25-32VDC 5A DC to DC Step-Down Buck Adjustable Power Supply Module* 2</a:t>
                      </a:r>
                    </a:p>
                  </a:txBody>
                  <a:tcPr/>
                </a:tc>
                <a:tc>
                  <a:txBody>
                    <a:bodyPr/>
                    <a:lstStyle/>
                    <a:p>
                      <a:r>
                        <a:rPr lang="en-US" dirty="0">
                          <a:solidFill>
                            <a:schemeClr val="bg1"/>
                          </a:solidFill>
                        </a:rPr>
                        <a:t>600</a:t>
                      </a:r>
                    </a:p>
                  </a:txBody>
                  <a:tcPr/>
                </a:tc>
                <a:extLst>
                  <a:ext uri="{0D108BD9-81ED-4DB2-BD59-A6C34878D82A}">
                    <a16:rowId xmlns:a16="http://schemas.microsoft.com/office/drawing/2014/main" val="763861116"/>
                  </a:ext>
                </a:extLst>
              </a:tr>
              <a:tr h="370840">
                <a:tc>
                  <a:txBody>
                    <a:bodyPr/>
                    <a:lstStyle/>
                    <a:p>
                      <a:r>
                        <a:rPr lang="en-US" sz="1800" kern="1200" dirty="0">
                          <a:solidFill>
                            <a:schemeClr val="bg1"/>
                          </a:solidFill>
                          <a:effectLst/>
                          <a:latin typeface="+mn-lt"/>
                          <a:ea typeface="+mn-ea"/>
                          <a:cs typeface="+mn-cs"/>
                        </a:rPr>
                        <a:t>5VDC 1 Way 1 Channel Relay Module * 2</a:t>
                      </a:r>
                      <a:endParaRPr lang="en-US" dirty="0">
                        <a:solidFill>
                          <a:schemeClr val="bg1"/>
                        </a:solidFill>
                      </a:endParaRPr>
                    </a:p>
                  </a:txBody>
                  <a:tcPr/>
                </a:tc>
                <a:tc>
                  <a:txBody>
                    <a:bodyPr/>
                    <a:lstStyle/>
                    <a:p>
                      <a:r>
                        <a:rPr lang="en-US" dirty="0">
                          <a:solidFill>
                            <a:schemeClr val="bg1"/>
                          </a:solidFill>
                        </a:rPr>
                        <a:t>460</a:t>
                      </a:r>
                    </a:p>
                  </a:txBody>
                  <a:tcPr/>
                </a:tc>
                <a:extLst>
                  <a:ext uri="{0D108BD9-81ED-4DB2-BD59-A6C34878D82A}">
                    <a16:rowId xmlns:a16="http://schemas.microsoft.com/office/drawing/2014/main" val="593211921"/>
                  </a:ext>
                </a:extLst>
              </a:tr>
              <a:tr h="370840">
                <a:tc>
                  <a:txBody>
                    <a:bodyPr/>
                    <a:lstStyle/>
                    <a:p>
                      <a:r>
                        <a:rPr lang="en-US" sz="1800" kern="1200" dirty="0">
                          <a:solidFill>
                            <a:schemeClr val="bg1"/>
                          </a:solidFill>
                          <a:effectLst/>
                          <a:latin typeface="+mn-lt"/>
                          <a:ea typeface="+mn-ea"/>
                          <a:cs typeface="+mn-cs"/>
                        </a:rPr>
                        <a:t>12V 30A SMPS Power Supply Metal Casing</a:t>
                      </a:r>
                      <a:endParaRPr lang="en-US" dirty="0">
                        <a:solidFill>
                          <a:schemeClr val="bg1"/>
                        </a:solidFill>
                      </a:endParaRPr>
                    </a:p>
                  </a:txBody>
                  <a:tcPr/>
                </a:tc>
                <a:tc>
                  <a:txBody>
                    <a:bodyPr/>
                    <a:lstStyle/>
                    <a:p>
                      <a:r>
                        <a:rPr lang="en-US" dirty="0">
                          <a:solidFill>
                            <a:schemeClr val="bg1"/>
                          </a:solidFill>
                        </a:rPr>
                        <a:t>3100</a:t>
                      </a:r>
                    </a:p>
                  </a:txBody>
                  <a:tcPr/>
                </a:tc>
                <a:extLst>
                  <a:ext uri="{0D108BD9-81ED-4DB2-BD59-A6C34878D82A}">
                    <a16:rowId xmlns:a16="http://schemas.microsoft.com/office/drawing/2014/main" val="1299526311"/>
                  </a:ext>
                </a:extLst>
              </a:tr>
              <a:tr h="370840">
                <a:tc>
                  <a:txBody>
                    <a:bodyPr/>
                    <a:lstStyle/>
                    <a:p>
                      <a:r>
                        <a:rPr lang="fr-FR" sz="1800" b="0" i="0" kern="1200" dirty="0">
                          <a:solidFill>
                            <a:schemeClr val="bg1"/>
                          </a:solidFill>
                          <a:effectLst/>
                          <a:latin typeface="+mn-lt"/>
                          <a:ea typeface="+mn-ea"/>
                          <a:cs typeface="+mn-cs"/>
                        </a:rPr>
                        <a:t>Obstacle Avoidance Sensor IR  Module * 2</a:t>
                      </a:r>
                      <a:endParaRPr lang="en-US" dirty="0">
                        <a:solidFill>
                          <a:schemeClr val="bg1"/>
                        </a:solidFill>
                      </a:endParaRPr>
                    </a:p>
                  </a:txBody>
                  <a:tcPr/>
                </a:tc>
                <a:tc>
                  <a:txBody>
                    <a:bodyPr/>
                    <a:lstStyle/>
                    <a:p>
                      <a:r>
                        <a:rPr lang="en-US" dirty="0">
                          <a:solidFill>
                            <a:schemeClr val="bg1"/>
                          </a:solidFill>
                        </a:rPr>
                        <a:t>240</a:t>
                      </a:r>
                    </a:p>
                  </a:txBody>
                  <a:tcPr/>
                </a:tc>
                <a:extLst>
                  <a:ext uri="{0D108BD9-81ED-4DB2-BD59-A6C34878D82A}">
                    <a16:rowId xmlns:a16="http://schemas.microsoft.com/office/drawing/2014/main" val="3199890936"/>
                  </a:ext>
                </a:extLst>
              </a:tr>
              <a:tr h="400678">
                <a:tc>
                  <a:txBody>
                    <a:bodyPr/>
                    <a:lstStyle/>
                    <a:p>
                      <a:r>
                        <a:rPr lang="en-US" dirty="0">
                          <a:solidFill>
                            <a:schemeClr val="bg1"/>
                          </a:solidFill>
                        </a:rPr>
                        <a:t>PAM8403 3W stereo AMP </a:t>
                      </a:r>
                    </a:p>
                  </a:txBody>
                  <a:tcPr/>
                </a:tc>
                <a:tc>
                  <a:txBody>
                    <a:bodyPr/>
                    <a:lstStyle/>
                    <a:p>
                      <a:r>
                        <a:rPr lang="en-US" dirty="0">
                          <a:solidFill>
                            <a:schemeClr val="bg1"/>
                          </a:solidFill>
                        </a:rPr>
                        <a:t>80</a:t>
                      </a:r>
                    </a:p>
                  </a:txBody>
                  <a:tcPr/>
                </a:tc>
                <a:extLst>
                  <a:ext uri="{0D108BD9-81ED-4DB2-BD59-A6C34878D82A}">
                    <a16:rowId xmlns:a16="http://schemas.microsoft.com/office/drawing/2014/main" val="1668169637"/>
                  </a:ext>
                </a:extLst>
              </a:tr>
              <a:tr h="370840">
                <a:tc>
                  <a:txBody>
                    <a:bodyPr/>
                    <a:lstStyle/>
                    <a:p>
                      <a:r>
                        <a:rPr lang="en-US" dirty="0">
                          <a:solidFill>
                            <a:schemeClr val="bg1"/>
                          </a:solidFill>
                        </a:rPr>
                        <a:t>4 Ohm 3W Speaker </a:t>
                      </a:r>
                    </a:p>
                  </a:txBody>
                  <a:tcPr/>
                </a:tc>
                <a:tc>
                  <a:txBody>
                    <a:bodyPr/>
                    <a:lstStyle/>
                    <a:p>
                      <a:r>
                        <a:rPr lang="en-US" dirty="0">
                          <a:solidFill>
                            <a:schemeClr val="bg1"/>
                          </a:solidFill>
                        </a:rPr>
                        <a:t>400</a:t>
                      </a:r>
                    </a:p>
                  </a:txBody>
                  <a:tcPr/>
                </a:tc>
                <a:extLst>
                  <a:ext uri="{0D108BD9-81ED-4DB2-BD59-A6C34878D82A}">
                    <a16:rowId xmlns:a16="http://schemas.microsoft.com/office/drawing/2014/main" val="1229420892"/>
                  </a:ext>
                </a:extLst>
              </a:tr>
              <a:tr h="370840">
                <a:tc>
                  <a:txBody>
                    <a:bodyPr/>
                    <a:lstStyle/>
                    <a:p>
                      <a:r>
                        <a:rPr lang="en-US" sz="1800" b="0" i="0" kern="1200" dirty="0">
                          <a:solidFill>
                            <a:schemeClr val="bg1"/>
                          </a:solidFill>
                          <a:effectLst/>
                          <a:latin typeface="+mn-lt"/>
                          <a:ea typeface="+mn-ea"/>
                          <a:cs typeface="+mn-cs"/>
                        </a:rPr>
                        <a:t>Active Buzzer 5V</a:t>
                      </a:r>
                    </a:p>
                  </a:txBody>
                  <a:tcPr/>
                </a:tc>
                <a:tc>
                  <a:txBody>
                    <a:bodyPr/>
                    <a:lstStyle/>
                    <a:p>
                      <a:r>
                        <a:rPr lang="en-US" dirty="0">
                          <a:solidFill>
                            <a:schemeClr val="bg1"/>
                          </a:solidFill>
                        </a:rPr>
                        <a:t>50</a:t>
                      </a:r>
                    </a:p>
                  </a:txBody>
                  <a:tcPr/>
                </a:tc>
                <a:extLst>
                  <a:ext uri="{0D108BD9-81ED-4DB2-BD59-A6C34878D82A}">
                    <a16:rowId xmlns:a16="http://schemas.microsoft.com/office/drawing/2014/main" val="2261666686"/>
                  </a:ext>
                </a:extLst>
              </a:tr>
              <a:tr h="370840">
                <a:tc>
                  <a:txBody>
                    <a:bodyPr/>
                    <a:lstStyle/>
                    <a:p>
                      <a:r>
                        <a:rPr lang="en-US" sz="2000" b="1" dirty="0">
                          <a:solidFill>
                            <a:schemeClr val="bg1"/>
                          </a:solidFill>
                        </a:rPr>
                        <a:t>Total</a:t>
                      </a:r>
                    </a:p>
                  </a:txBody>
                  <a:tcPr/>
                </a:tc>
                <a:tc>
                  <a:txBody>
                    <a:bodyPr/>
                    <a:lstStyle/>
                    <a:p>
                      <a:r>
                        <a:rPr lang="en-US" b="1" dirty="0">
                          <a:solidFill>
                            <a:schemeClr val="bg1"/>
                          </a:solidFill>
                        </a:rPr>
                        <a:t>65630</a:t>
                      </a:r>
                      <a:r>
                        <a:rPr lang="en-US" dirty="0">
                          <a:solidFill>
                            <a:schemeClr val="bg1"/>
                          </a:solidFill>
                        </a:rPr>
                        <a:t> </a:t>
                      </a:r>
                    </a:p>
                  </a:txBody>
                  <a:tcPr/>
                </a:tc>
                <a:extLst>
                  <a:ext uri="{0D108BD9-81ED-4DB2-BD59-A6C34878D82A}">
                    <a16:rowId xmlns:a16="http://schemas.microsoft.com/office/drawing/2014/main" val="365201161"/>
                  </a:ext>
                </a:extLst>
              </a:tr>
            </a:tbl>
          </a:graphicData>
        </a:graphic>
      </p:graphicFrame>
      <p:sp>
        <p:nvSpPr>
          <p:cNvPr id="10" name="TextBox 9">
            <a:extLst>
              <a:ext uri="{FF2B5EF4-FFF2-40B4-BE49-F238E27FC236}">
                <a16:creationId xmlns:a16="http://schemas.microsoft.com/office/drawing/2014/main" id="{D8BE2A54-BD03-34FE-6B56-D4568D6A1B2D}"/>
              </a:ext>
            </a:extLst>
          </p:cNvPr>
          <p:cNvSpPr txBox="1"/>
          <p:nvPr/>
        </p:nvSpPr>
        <p:spPr>
          <a:xfrm>
            <a:off x="5367129" y="161684"/>
            <a:ext cx="4293705"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Budget</a:t>
            </a:r>
          </a:p>
        </p:txBody>
      </p:sp>
    </p:spTree>
    <p:extLst>
      <p:ext uri="{BB962C8B-B14F-4D97-AF65-F5344CB8AC3E}">
        <p14:creationId xmlns:p14="http://schemas.microsoft.com/office/powerpoint/2010/main" val="1708242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D5622E3-B116-DD8D-C14D-28D9C3F3A6D8}"/>
              </a:ext>
            </a:extLst>
          </p:cNvPr>
          <p:cNvSpPr/>
          <p:nvPr/>
        </p:nvSpPr>
        <p:spPr>
          <a:xfrm>
            <a:off x="4890050" y="1374076"/>
            <a:ext cx="2445025" cy="35420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0E294A1-584B-3FE7-F996-6682A3245DE6}"/>
              </a:ext>
            </a:extLst>
          </p:cNvPr>
          <p:cNvSpPr/>
          <p:nvPr/>
        </p:nvSpPr>
        <p:spPr>
          <a:xfrm>
            <a:off x="5022088" y="1572624"/>
            <a:ext cx="2161067" cy="2144607"/>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0567F9CC-C21A-D8BC-A174-4C85C0BDEEC3}"/>
              </a:ext>
            </a:extLst>
          </p:cNvPr>
          <p:cNvSpPr txBox="1"/>
          <p:nvPr/>
        </p:nvSpPr>
        <p:spPr>
          <a:xfrm>
            <a:off x="5207186" y="3863658"/>
            <a:ext cx="1790875" cy="646331"/>
          </a:xfrm>
          <a:prstGeom prst="rect">
            <a:avLst/>
          </a:prstGeom>
          <a:noFill/>
        </p:spPr>
        <p:txBody>
          <a:bodyPr wrap="none" rtlCol="0">
            <a:spAutoFit/>
          </a:bodyPr>
          <a:lstStyle/>
          <a:p>
            <a:pPr algn="ctr"/>
            <a:r>
              <a:rPr lang="en-US" dirty="0">
                <a:solidFill>
                  <a:schemeClr val="bg1"/>
                </a:solidFill>
                <a:latin typeface="Century Gothic" panose="020B0502020202020204" pitchFamily="34" charset="0"/>
              </a:rPr>
              <a:t>Nimraka T M N</a:t>
            </a:r>
          </a:p>
          <a:p>
            <a:pPr algn="ctr"/>
            <a:r>
              <a:rPr lang="en-US" dirty="0">
                <a:solidFill>
                  <a:schemeClr val="bg1"/>
                </a:solidFill>
                <a:latin typeface="Century Gothic" panose="020B0502020202020204" pitchFamily="34" charset="0"/>
              </a:rPr>
              <a:t>225529P </a:t>
            </a:r>
          </a:p>
        </p:txBody>
      </p:sp>
      <p:sp>
        <p:nvSpPr>
          <p:cNvPr id="28" name="Rectangle 27">
            <a:extLst>
              <a:ext uri="{FF2B5EF4-FFF2-40B4-BE49-F238E27FC236}">
                <a16:creationId xmlns:a16="http://schemas.microsoft.com/office/drawing/2014/main" id="{E7FA2AD7-4C34-1C48-509C-617CC8A6A35B}"/>
              </a:ext>
            </a:extLst>
          </p:cNvPr>
          <p:cNvSpPr/>
          <p:nvPr/>
        </p:nvSpPr>
        <p:spPr>
          <a:xfrm>
            <a:off x="4890050" y="1374076"/>
            <a:ext cx="2445025" cy="35420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D9DD134-6EE7-4E5A-6517-CFEA549B6292}"/>
              </a:ext>
            </a:extLst>
          </p:cNvPr>
          <p:cNvSpPr/>
          <p:nvPr/>
        </p:nvSpPr>
        <p:spPr>
          <a:xfrm>
            <a:off x="5022088" y="1572624"/>
            <a:ext cx="2161067" cy="2144607"/>
          </a:xfrm>
          <a:prstGeom prst="rect">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7CA296DE-59E4-7CCF-405B-5BA86487A417}"/>
              </a:ext>
            </a:extLst>
          </p:cNvPr>
          <p:cNvSpPr txBox="1"/>
          <p:nvPr/>
        </p:nvSpPr>
        <p:spPr>
          <a:xfrm>
            <a:off x="5376300" y="3863658"/>
            <a:ext cx="1452642" cy="646331"/>
          </a:xfrm>
          <a:prstGeom prst="rect">
            <a:avLst/>
          </a:prstGeom>
          <a:noFill/>
        </p:spPr>
        <p:txBody>
          <a:bodyPr wrap="none" rtlCol="0">
            <a:spAutoFit/>
          </a:bodyPr>
          <a:lstStyle/>
          <a:p>
            <a:pPr algn="ctr"/>
            <a:r>
              <a:rPr lang="en-US" dirty="0">
                <a:solidFill>
                  <a:schemeClr val="bg1"/>
                </a:solidFill>
                <a:latin typeface="Century Gothic" panose="020B0502020202020204" pitchFamily="34" charset="0"/>
              </a:rPr>
              <a:t>Randinu L L</a:t>
            </a:r>
          </a:p>
          <a:p>
            <a:pPr algn="ctr"/>
            <a:r>
              <a:rPr lang="en-US" dirty="0">
                <a:solidFill>
                  <a:schemeClr val="bg1"/>
                </a:solidFill>
                <a:latin typeface="Century Gothic" panose="020B0502020202020204" pitchFamily="34" charset="0"/>
              </a:rPr>
              <a:t>225537M</a:t>
            </a:r>
          </a:p>
        </p:txBody>
      </p:sp>
      <p:sp>
        <p:nvSpPr>
          <p:cNvPr id="25" name="Rectangle 24">
            <a:extLst>
              <a:ext uri="{FF2B5EF4-FFF2-40B4-BE49-F238E27FC236}">
                <a16:creationId xmlns:a16="http://schemas.microsoft.com/office/drawing/2014/main" id="{BCCB93A6-43A0-E121-1B46-331361033197}"/>
              </a:ext>
            </a:extLst>
          </p:cNvPr>
          <p:cNvSpPr/>
          <p:nvPr/>
        </p:nvSpPr>
        <p:spPr>
          <a:xfrm>
            <a:off x="4890050" y="1374076"/>
            <a:ext cx="2445025" cy="35420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11C1A40-2511-C8B0-4D05-70698096BF84}"/>
              </a:ext>
            </a:extLst>
          </p:cNvPr>
          <p:cNvSpPr/>
          <p:nvPr/>
        </p:nvSpPr>
        <p:spPr>
          <a:xfrm>
            <a:off x="5022088" y="1572624"/>
            <a:ext cx="2161067" cy="2144607"/>
          </a:xfrm>
          <a:prstGeom prst="rect">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F08504C-69ED-C3A0-B177-A829577545FC}"/>
              </a:ext>
            </a:extLst>
          </p:cNvPr>
          <p:cNvSpPr txBox="1"/>
          <p:nvPr/>
        </p:nvSpPr>
        <p:spPr>
          <a:xfrm>
            <a:off x="5085356" y="3863658"/>
            <a:ext cx="2034531" cy="646331"/>
          </a:xfrm>
          <a:prstGeom prst="rect">
            <a:avLst/>
          </a:prstGeom>
          <a:noFill/>
        </p:spPr>
        <p:txBody>
          <a:bodyPr wrap="none" rtlCol="0">
            <a:spAutoFit/>
          </a:bodyPr>
          <a:lstStyle/>
          <a:p>
            <a:pPr algn="ctr"/>
            <a:r>
              <a:rPr lang="en-US" dirty="0">
                <a:solidFill>
                  <a:schemeClr val="bg1"/>
                </a:solidFill>
                <a:latin typeface="Century Gothic" panose="020B0502020202020204" pitchFamily="34" charset="0"/>
              </a:rPr>
              <a:t>Dhananjana R A</a:t>
            </a:r>
          </a:p>
          <a:p>
            <a:pPr algn="ctr"/>
            <a:r>
              <a:rPr lang="en-US" dirty="0">
                <a:solidFill>
                  <a:schemeClr val="bg1"/>
                </a:solidFill>
                <a:latin typeface="Century Gothic" panose="020B0502020202020204" pitchFamily="34" charset="0"/>
              </a:rPr>
              <a:t>225507X</a:t>
            </a:r>
          </a:p>
        </p:txBody>
      </p:sp>
      <p:sp>
        <p:nvSpPr>
          <p:cNvPr id="22" name="Rectangle 21">
            <a:extLst>
              <a:ext uri="{FF2B5EF4-FFF2-40B4-BE49-F238E27FC236}">
                <a16:creationId xmlns:a16="http://schemas.microsoft.com/office/drawing/2014/main" id="{9C61F1A3-6EDB-1E0E-23E9-5E95A0909AEF}"/>
              </a:ext>
            </a:extLst>
          </p:cNvPr>
          <p:cNvSpPr/>
          <p:nvPr/>
        </p:nvSpPr>
        <p:spPr>
          <a:xfrm>
            <a:off x="4883428" y="1374076"/>
            <a:ext cx="2445025" cy="35420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776EC4E-17A8-131D-C6A9-EA5A0F700C76}"/>
              </a:ext>
            </a:extLst>
          </p:cNvPr>
          <p:cNvSpPr/>
          <p:nvPr/>
        </p:nvSpPr>
        <p:spPr>
          <a:xfrm>
            <a:off x="5015466" y="1572624"/>
            <a:ext cx="2161067" cy="2144607"/>
          </a:xfrm>
          <a:prstGeom prst="rect">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193B9132-A71C-99F6-93CA-60B3EEB4E37F}"/>
              </a:ext>
            </a:extLst>
          </p:cNvPr>
          <p:cNvSpPr txBox="1"/>
          <p:nvPr/>
        </p:nvSpPr>
        <p:spPr>
          <a:xfrm>
            <a:off x="5073123" y="3863658"/>
            <a:ext cx="2045753" cy="646331"/>
          </a:xfrm>
          <a:prstGeom prst="rect">
            <a:avLst/>
          </a:prstGeom>
          <a:noFill/>
        </p:spPr>
        <p:txBody>
          <a:bodyPr wrap="none" rtlCol="0">
            <a:spAutoFit/>
          </a:bodyPr>
          <a:lstStyle/>
          <a:p>
            <a:pPr algn="ctr"/>
            <a:r>
              <a:rPr lang="en-US" dirty="0">
                <a:solidFill>
                  <a:schemeClr val="bg1"/>
                </a:solidFill>
                <a:latin typeface="Century Gothic" panose="020B0502020202020204" pitchFamily="34" charset="0"/>
              </a:rPr>
              <a:t>Helapalla K O R I</a:t>
            </a:r>
            <a:br>
              <a:rPr lang="en-US" dirty="0">
                <a:solidFill>
                  <a:schemeClr val="bg1"/>
                </a:solidFill>
                <a:latin typeface="Century Gothic" panose="020B0502020202020204" pitchFamily="34" charset="0"/>
              </a:rPr>
            </a:br>
            <a:r>
              <a:rPr lang="en-US" dirty="0">
                <a:solidFill>
                  <a:schemeClr val="bg1"/>
                </a:solidFill>
                <a:latin typeface="Century Gothic" panose="020B0502020202020204" pitchFamily="34" charset="0"/>
              </a:rPr>
              <a:t>225520F</a:t>
            </a:r>
          </a:p>
        </p:txBody>
      </p:sp>
      <p:sp>
        <p:nvSpPr>
          <p:cNvPr id="16" name="Rectangle 15">
            <a:extLst>
              <a:ext uri="{FF2B5EF4-FFF2-40B4-BE49-F238E27FC236}">
                <a16:creationId xmlns:a16="http://schemas.microsoft.com/office/drawing/2014/main" id="{0899C9D3-8B2A-A722-DBE2-E77064E3F44C}"/>
              </a:ext>
            </a:extLst>
          </p:cNvPr>
          <p:cNvSpPr/>
          <p:nvPr/>
        </p:nvSpPr>
        <p:spPr>
          <a:xfrm>
            <a:off x="4883428" y="1374076"/>
            <a:ext cx="2445025" cy="35420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20F0263-6D81-9BED-B434-AA8337FB92C6}"/>
              </a:ext>
            </a:extLst>
          </p:cNvPr>
          <p:cNvSpPr/>
          <p:nvPr/>
        </p:nvSpPr>
        <p:spPr>
          <a:xfrm>
            <a:off x="5015466" y="1572624"/>
            <a:ext cx="2161067" cy="2144607"/>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62D4F7B1-165B-ED5C-2B56-98A5B98186B4}"/>
              </a:ext>
            </a:extLst>
          </p:cNvPr>
          <p:cNvSpPr txBox="1"/>
          <p:nvPr/>
        </p:nvSpPr>
        <p:spPr>
          <a:xfrm>
            <a:off x="5232621" y="3863658"/>
            <a:ext cx="1726755" cy="923330"/>
          </a:xfrm>
          <a:prstGeom prst="rect">
            <a:avLst/>
          </a:prstGeom>
          <a:noFill/>
        </p:spPr>
        <p:txBody>
          <a:bodyPr wrap="none" rtlCol="0">
            <a:spAutoFit/>
          </a:bodyPr>
          <a:lstStyle/>
          <a:p>
            <a:pPr algn="ctr"/>
            <a:r>
              <a:rPr lang="en-US" dirty="0">
                <a:solidFill>
                  <a:schemeClr val="bg1"/>
                </a:solidFill>
                <a:latin typeface="Century Gothic" panose="020B0502020202020204" pitchFamily="34" charset="0"/>
              </a:rPr>
              <a:t>Epasinghe S K</a:t>
            </a:r>
            <a:br>
              <a:rPr lang="en-US" dirty="0">
                <a:solidFill>
                  <a:schemeClr val="bg1"/>
                </a:solidFill>
                <a:latin typeface="Century Gothic" panose="020B0502020202020204" pitchFamily="34" charset="0"/>
              </a:rPr>
            </a:br>
            <a:r>
              <a:rPr lang="en-US" dirty="0">
                <a:solidFill>
                  <a:schemeClr val="bg1"/>
                </a:solidFill>
                <a:latin typeface="Century Gothic" panose="020B0502020202020204" pitchFamily="34" charset="0"/>
              </a:rPr>
              <a:t>225511E</a:t>
            </a:r>
          </a:p>
          <a:p>
            <a:pPr algn="ctr"/>
            <a:r>
              <a:rPr lang="en-US" dirty="0">
                <a:solidFill>
                  <a:schemeClr val="bg1"/>
                </a:solidFill>
                <a:latin typeface="Century Gothic" panose="020B0502020202020204" pitchFamily="34" charset="0"/>
              </a:rPr>
              <a:t>(Leader) </a:t>
            </a:r>
          </a:p>
        </p:txBody>
      </p:sp>
      <p:sp>
        <p:nvSpPr>
          <p:cNvPr id="39" name="Rectangle 38">
            <a:extLst>
              <a:ext uri="{FF2B5EF4-FFF2-40B4-BE49-F238E27FC236}">
                <a16:creationId xmlns:a16="http://schemas.microsoft.com/office/drawing/2014/main" id="{A4A8E729-7087-E425-11D3-574CFFBEFC99}"/>
              </a:ext>
            </a:extLst>
          </p:cNvPr>
          <p:cNvSpPr/>
          <p:nvPr/>
        </p:nvSpPr>
        <p:spPr>
          <a:xfrm>
            <a:off x="546652" y="241197"/>
            <a:ext cx="2445025" cy="72333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F2C192F-DEFA-EC99-4AFD-46C7A8C36396}"/>
              </a:ext>
            </a:extLst>
          </p:cNvPr>
          <p:cNvSpPr txBox="1"/>
          <p:nvPr/>
        </p:nvSpPr>
        <p:spPr>
          <a:xfrm>
            <a:off x="655982" y="241197"/>
            <a:ext cx="4293705"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Our Team</a:t>
            </a:r>
          </a:p>
        </p:txBody>
      </p:sp>
      <p:sp>
        <p:nvSpPr>
          <p:cNvPr id="41" name="TextBox 40">
            <a:extLst>
              <a:ext uri="{FF2B5EF4-FFF2-40B4-BE49-F238E27FC236}">
                <a16:creationId xmlns:a16="http://schemas.microsoft.com/office/drawing/2014/main" id="{58C39FB0-109A-861D-8DC5-5008A5B61D85}"/>
              </a:ext>
            </a:extLst>
          </p:cNvPr>
          <p:cNvSpPr txBox="1"/>
          <p:nvPr/>
        </p:nvSpPr>
        <p:spPr>
          <a:xfrm>
            <a:off x="4680473" y="5483924"/>
            <a:ext cx="4293705"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AI Group No. 01</a:t>
            </a:r>
          </a:p>
        </p:txBody>
      </p:sp>
    </p:spTree>
    <p:extLst>
      <p:ext uri="{BB962C8B-B14F-4D97-AF65-F5344CB8AC3E}">
        <p14:creationId xmlns:p14="http://schemas.microsoft.com/office/powerpoint/2010/main" val="200637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D5622E3-B116-DD8D-C14D-28D9C3F3A6D8}"/>
              </a:ext>
            </a:extLst>
          </p:cNvPr>
          <p:cNvSpPr/>
          <p:nvPr/>
        </p:nvSpPr>
        <p:spPr>
          <a:xfrm>
            <a:off x="4890050" y="1374076"/>
            <a:ext cx="2445025" cy="35420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0E294A1-584B-3FE7-F996-6682A3245DE6}"/>
              </a:ext>
            </a:extLst>
          </p:cNvPr>
          <p:cNvSpPr/>
          <p:nvPr/>
        </p:nvSpPr>
        <p:spPr>
          <a:xfrm>
            <a:off x="5022088" y="1572624"/>
            <a:ext cx="2161067" cy="2144607"/>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0567F9CC-C21A-D8BC-A174-4C85C0BDEEC3}"/>
              </a:ext>
            </a:extLst>
          </p:cNvPr>
          <p:cNvSpPr txBox="1"/>
          <p:nvPr/>
        </p:nvSpPr>
        <p:spPr>
          <a:xfrm>
            <a:off x="5207186" y="3863658"/>
            <a:ext cx="1790875" cy="646331"/>
          </a:xfrm>
          <a:prstGeom prst="rect">
            <a:avLst/>
          </a:prstGeom>
          <a:noFill/>
        </p:spPr>
        <p:txBody>
          <a:bodyPr wrap="none" rtlCol="0">
            <a:spAutoFit/>
          </a:bodyPr>
          <a:lstStyle/>
          <a:p>
            <a:pPr algn="ctr"/>
            <a:r>
              <a:rPr lang="en-US" dirty="0">
                <a:solidFill>
                  <a:schemeClr val="bg1"/>
                </a:solidFill>
                <a:latin typeface="Century Gothic" panose="020B0502020202020204" pitchFamily="34" charset="0"/>
              </a:rPr>
              <a:t>Nimraka T M N</a:t>
            </a:r>
          </a:p>
          <a:p>
            <a:pPr algn="ctr"/>
            <a:r>
              <a:rPr lang="en-US" dirty="0">
                <a:solidFill>
                  <a:schemeClr val="bg1"/>
                </a:solidFill>
                <a:latin typeface="Century Gothic" panose="020B0502020202020204" pitchFamily="34" charset="0"/>
              </a:rPr>
              <a:t>225529P </a:t>
            </a:r>
          </a:p>
        </p:txBody>
      </p:sp>
      <p:sp>
        <p:nvSpPr>
          <p:cNvPr id="28" name="Rectangle 27">
            <a:extLst>
              <a:ext uri="{FF2B5EF4-FFF2-40B4-BE49-F238E27FC236}">
                <a16:creationId xmlns:a16="http://schemas.microsoft.com/office/drawing/2014/main" id="{E7FA2AD7-4C34-1C48-509C-617CC8A6A35B}"/>
              </a:ext>
            </a:extLst>
          </p:cNvPr>
          <p:cNvSpPr/>
          <p:nvPr/>
        </p:nvSpPr>
        <p:spPr>
          <a:xfrm>
            <a:off x="4890050" y="1374076"/>
            <a:ext cx="2445025" cy="35420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D9DD134-6EE7-4E5A-6517-CFEA549B6292}"/>
              </a:ext>
            </a:extLst>
          </p:cNvPr>
          <p:cNvSpPr/>
          <p:nvPr/>
        </p:nvSpPr>
        <p:spPr>
          <a:xfrm>
            <a:off x="5022088" y="1572624"/>
            <a:ext cx="2161067" cy="2144607"/>
          </a:xfrm>
          <a:prstGeom prst="rect">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7CA296DE-59E4-7CCF-405B-5BA86487A417}"/>
              </a:ext>
            </a:extLst>
          </p:cNvPr>
          <p:cNvSpPr txBox="1"/>
          <p:nvPr/>
        </p:nvSpPr>
        <p:spPr>
          <a:xfrm>
            <a:off x="5376300" y="3863658"/>
            <a:ext cx="1452642" cy="646331"/>
          </a:xfrm>
          <a:prstGeom prst="rect">
            <a:avLst/>
          </a:prstGeom>
          <a:noFill/>
        </p:spPr>
        <p:txBody>
          <a:bodyPr wrap="none" rtlCol="0">
            <a:spAutoFit/>
          </a:bodyPr>
          <a:lstStyle/>
          <a:p>
            <a:pPr algn="ctr"/>
            <a:r>
              <a:rPr lang="en-US" dirty="0">
                <a:solidFill>
                  <a:schemeClr val="bg1"/>
                </a:solidFill>
                <a:latin typeface="Century Gothic" panose="020B0502020202020204" pitchFamily="34" charset="0"/>
              </a:rPr>
              <a:t>Randinu L L</a:t>
            </a:r>
          </a:p>
          <a:p>
            <a:pPr algn="ctr"/>
            <a:r>
              <a:rPr lang="en-US" dirty="0">
                <a:solidFill>
                  <a:schemeClr val="bg1"/>
                </a:solidFill>
                <a:latin typeface="Century Gothic" panose="020B0502020202020204" pitchFamily="34" charset="0"/>
              </a:rPr>
              <a:t>225537M</a:t>
            </a:r>
          </a:p>
        </p:txBody>
      </p:sp>
      <p:sp>
        <p:nvSpPr>
          <p:cNvPr id="6" name="Rectangle 5">
            <a:extLst>
              <a:ext uri="{FF2B5EF4-FFF2-40B4-BE49-F238E27FC236}">
                <a16:creationId xmlns:a16="http://schemas.microsoft.com/office/drawing/2014/main" id="{4027BEA1-418D-5A2A-D10F-A1175BF32D7D}"/>
              </a:ext>
            </a:extLst>
          </p:cNvPr>
          <p:cNvSpPr/>
          <p:nvPr/>
        </p:nvSpPr>
        <p:spPr>
          <a:xfrm>
            <a:off x="546652" y="241197"/>
            <a:ext cx="2445025" cy="72333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72576FD-23E0-6C7A-EAB2-B00D2F85D7D1}"/>
              </a:ext>
            </a:extLst>
          </p:cNvPr>
          <p:cNvSpPr txBox="1"/>
          <p:nvPr/>
        </p:nvSpPr>
        <p:spPr>
          <a:xfrm>
            <a:off x="655982" y="241197"/>
            <a:ext cx="4293705"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Our Team</a:t>
            </a:r>
          </a:p>
        </p:txBody>
      </p:sp>
      <p:sp>
        <p:nvSpPr>
          <p:cNvPr id="25" name="Rectangle 24">
            <a:extLst>
              <a:ext uri="{FF2B5EF4-FFF2-40B4-BE49-F238E27FC236}">
                <a16:creationId xmlns:a16="http://schemas.microsoft.com/office/drawing/2014/main" id="{BCCB93A6-43A0-E121-1B46-331361033197}"/>
              </a:ext>
            </a:extLst>
          </p:cNvPr>
          <p:cNvSpPr/>
          <p:nvPr/>
        </p:nvSpPr>
        <p:spPr>
          <a:xfrm>
            <a:off x="4890050" y="1374076"/>
            <a:ext cx="2445025" cy="35420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11C1A40-2511-C8B0-4D05-70698096BF84}"/>
              </a:ext>
            </a:extLst>
          </p:cNvPr>
          <p:cNvSpPr/>
          <p:nvPr/>
        </p:nvSpPr>
        <p:spPr>
          <a:xfrm>
            <a:off x="5022088" y="1572624"/>
            <a:ext cx="2161067" cy="2144607"/>
          </a:xfrm>
          <a:prstGeom prst="rect">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F08504C-69ED-C3A0-B177-A829577545FC}"/>
              </a:ext>
            </a:extLst>
          </p:cNvPr>
          <p:cNvSpPr txBox="1"/>
          <p:nvPr/>
        </p:nvSpPr>
        <p:spPr>
          <a:xfrm>
            <a:off x="5085356" y="3863658"/>
            <a:ext cx="2034531" cy="646331"/>
          </a:xfrm>
          <a:prstGeom prst="rect">
            <a:avLst/>
          </a:prstGeom>
          <a:noFill/>
        </p:spPr>
        <p:txBody>
          <a:bodyPr wrap="none" rtlCol="0">
            <a:spAutoFit/>
          </a:bodyPr>
          <a:lstStyle/>
          <a:p>
            <a:pPr algn="ctr"/>
            <a:r>
              <a:rPr lang="en-US" dirty="0">
                <a:solidFill>
                  <a:schemeClr val="bg1"/>
                </a:solidFill>
                <a:latin typeface="Century Gothic" panose="020B0502020202020204" pitchFamily="34" charset="0"/>
              </a:rPr>
              <a:t>Dhananjana R A</a:t>
            </a:r>
          </a:p>
          <a:p>
            <a:pPr algn="ctr"/>
            <a:r>
              <a:rPr lang="en-US" dirty="0">
                <a:solidFill>
                  <a:schemeClr val="bg1"/>
                </a:solidFill>
                <a:latin typeface="Century Gothic" panose="020B0502020202020204" pitchFamily="34" charset="0"/>
              </a:rPr>
              <a:t>225507X</a:t>
            </a:r>
          </a:p>
        </p:txBody>
      </p:sp>
      <p:sp>
        <p:nvSpPr>
          <p:cNvPr id="22" name="Rectangle 21">
            <a:extLst>
              <a:ext uri="{FF2B5EF4-FFF2-40B4-BE49-F238E27FC236}">
                <a16:creationId xmlns:a16="http://schemas.microsoft.com/office/drawing/2014/main" id="{9C61F1A3-6EDB-1E0E-23E9-5E95A0909AEF}"/>
              </a:ext>
            </a:extLst>
          </p:cNvPr>
          <p:cNvSpPr/>
          <p:nvPr/>
        </p:nvSpPr>
        <p:spPr>
          <a:xfrm>
            <a:off x="4883428" y="1374076"/>
            <a:ext cx="2445025" cy="35420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776EC4E-17A8-131D-C6A9-EA5A0F700C76}"/>
              </a:ext>
            </a:extLst>
          </p:cNvPr>
          <p:cNvSpPr/>
          <p:nvPr/>
        </p:nvSpPr>
        <p:spPr>
          <a:xfrm>
            <a:off x="5015466" y="1572624"/>
            <a:ext cx="2161067" cy="2144607"/>
          </a:xfrm>
          <a:prstGeom prst="rect">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193B9132-A71C-99F6-93CA-60B3EEB4E37F}"/>
              </a:ext>
            </a:extLst>
          </p:cNvPr>
          <p:cNvSpPr txBox="1"/>
          <p:nvPr/>
        </p:nvSpPr>
        <p:spPr>
          <a:xfrm>
            <a:off x="5073123" y="3863658"/>
            <a:ext cx="2045753" cy="646331"/>
          </a:xfrm>
          <a:prstGeom prst="rect">
            <a:avLst/>
          </a:prstGeom>
          <a:noFill/>
        </p:spPr>
        <p:txBody>
          <a:bodyPr wrap="none" rtlCol="0">
            <a:spAutoFit/>
          </a:bodyPr>
          <a:lstStyle/>
          <a:p>
            <a:pPr algn="ctr"/>
            <a:r>
              <a:rPr lang="en-US" dirty="0">
                <a:solidFill>
                  <a:schemeClr val="bg1"/>
                </a:solidFill>
                <a:latin typeface="Century Gothic" panose="020B0502020202020204" pitchFamily="34" charset="0"/>
              </a:rPr>
              <a:t>Helapalla K O R I</a:t>
            </a:r>
            <a:br>
              <a:rPr lang="en-US" dirty="0">
                <a:solidFill>
                  <a:schemeClr val="bg1"/>
                </a:solidFill>
                <a:latin typeface="Century Gothic" panose="020B0502020202020204" pitchFamily="34" charset="0"/>
              </a:rPr>
            </a:br>
            <a:r>
              <a:rPr lang="en-US" dirty="0">
                <a:solidFill>
                  <a:schemeClr val="bg1"/>
                </a:solidFill>
                <a:latin typeface="Century Gothic" panose="020B0502020202020204" pitchFamily="34" charset="0"/>
              </a:rPr>
              <a:t>225520F</a:t>
            </a:r>
          </a:p>
        </p:txBody>
      </p:sp>
      <p:sp>
        <p:nvSpPr>
          <p:cNvPr id="16" name="Rectangle 15">
            <a:extLst>
              <a:ext uri="{FF2B5EF4-FFF2-40B4-BE49-F238E27FC236}">
                <a16:creationId xmlns:a16="http://schemas.microsoft.com/office/drawing/2014/main" id="{0899C9D3-8B2A-A722-DBE2-E77064E3F44C}"/>
              </a:ext>
            </a:extLst>
          </p:cNvPr>
          <p:cNvSpPr/>
          <p:nvPr/>
        </p:nvSpPr>
        <p:spPr>
          <a:xfrm>
            <a:off x="0" y="1374076"/>
            <a:ext cx="2445025" cy="35420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2D4F7B1-165B-ED5C-2B56-98A5B98186B4}"/>
              </a:ext>
            </a:extLst>
          </p:cNvPr>
          <p:cNvSpPr txBox="1"/>
          <p:nvPr/>
        </p:nvSpPr>
        <p:spPr>
          <a:xfrm>
            <a:off x="349193" y="3863658"/>
            <a:ext cx="1726755" cy="923330"/>
          </a:xfrm>
          <a:prstGeom prst="rect">
            <a:avLst/>
          </a:prstGeom>
          <a:noFill/>
        </p:spPr>
        <p:txBody>
          <a:bodyPr wrap="none" rtlCol="0">
            <a:spAutoFit/>
          </a:bodyPr>
          <a:lstStyle/>
          <a:p>
            <a:pPr algn="ctr"/>
            <a:r>
              <a:rPr lang="en-US" dirty="0">
                <a:solidFill>
                  <a:schemeClr val="bg1"/>
                </a:solidFill>
                <a:latin typeface="Century Gothic" panose="020B0502020202020204" pitchFamily="34" charset="0"/>
              </a:rPr>
              <a:t>Epasinghe S K</a:t>
            </a:r>
            <a:br>
              <a:rPr lang="en-US" dirty="0">
                <a:solidFill>
                  <a:schemeClr val="bg1"/>
                </a:solidFill>
                <a:latin typeface="Century Gothic" panose="020B0502020202020204" pitchFamily="34" charset="0"/>
              </a:rPr>
            </a:br>
            <a:r>
              <a:rPr lang="en-US" dirty="0">
                <a:solidFill>
                  <a:schemeClr val="bg1"/>
                </a:solidFill>
                <a:latin typeface="Century Gothic" panose="020B0502020202020204" pitchFamily="34" charset="0"/>
              </a:rPr>
              <a:t>225511E</a:t>
            </a:r>
          </a:p>
          <a:p>
            <a:pPr algn="ctr"/>
            <a:r>
              <a:rPr lang="en-US" dirty="0">
                <a:solidFill>
                  <a:schemeClr val="bg1"/>
                </a:solidFill>
                <a:latin typeface="Century Gothic" panose="020B0502020202020204" pitchFamily="34" charset="0"/>
              </a:rPr>
              <a:t>(Leader) </a:t>
            </a:r>
          </a:p>
        </p:txBody>
      </p:sp>
      <p:sp>
        <p:nvSpPr>
          <p:cNvPr id="3" name="TextBox 2">
            <a:extLst>
              <a:ext uri="{FF2B5EF4-FFF2-40B4-BE49-F238E27FC236}">
                <a16:creationId xmlns:a16="http://schemas.microsoft.com/office/drawing/2014/main" id="{EFFE23CD-53A1-1B47-173D-5AB75ECC2A4E}"/>
              </a:ext>
            </a:extLst>
          </p:cNvPr>
          <p:cNvSpPr txBox="1"/>
          <p:nvPr/>
        </p:nvSpPr>
        <p:spPr>
          <a:xfrm>
            <a:off x="4680473" y="5483924"/>
            <a:ext cx="4293705"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AI Group No. 01</a:t>
            </a:r>
          </a:p>
        </p:txBody>
      </p:sp>
      <p:sp>
        <p:nvSpPr>
          <p:cNvPr id="5" name="Rectangle 4">
            <a:extLst>
              <a:ext uri="{FF2B5EF4-FFF2-40B4-BE49-F238E27FC236}">
                <a16:creationId xmlns:a16="http://schemas.microsoft.com/office/drawing/2014/main" id="{1371B294-9654-D6AC-362C-792EDD6B79DE}"/>
              </a:ext>
            </a:extLst>
          </p:cNvPr>
          <p:cNvSpPr/>
          <p:nvPr/>
        </p:nvSpPr>
        <p:spPr>
          <a:xfrm>
            <a:off x="132036" y="1572624"/>
            <a:ext cx="2161067" cy="2144607"/>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1812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D5622E3-B116-DD8D-C14D-28D9C3F3A6D8}"/>
              </a:ext>
            </a:extLst>
          </p:cNvPr>
          <p:cNvSpPr/>
          <p:nvPr/>
        </p:nvSpPr>
        <p:spPr>
          <a:xfrm>
            <a:off x="4890050" y="1374076"/>
            <a:ext cx="2445025" cy="35420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0E294A1-584B-3FE7-F996-6682A3245DE6}"/>
              </a:ext>
            </a:extLst>
          </p:cNvPr>
          <p:cNvSpPr/>
          <p:nvPr/>
        </p:nvSpPr>
        <p:spPr>
          <a:xfrm>
            <a:off x="5022088" y="1572624"/>
            <a:ext cx="2161067" cy="2144607"/>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0567F9CC-C21A-D8BC-A174-4C85C0BDEEC3}"/>
              </a:ext>
            </a:extLst>
          </p:cNvPr>
          <p:cNvSpPr txBox="1"/>
          <p:nvPr/>
        </p:nvSpPr>
        <p:spPr>
          <a:xfrm>
            <a:off x="5207186" y="3863658"/>
            <a:ext cx="1790875" cy="646331"/>
          </a:xfrm>
          <a:prstGeom prst="rect">
            <a:avLst/>
          </a:prstGeom>
          <a:noFill/>
        </p:spPr>
        <p:txBody>
          <a:bodyPr wrap="none" rtlCol="0">
            <a:spAutoFit/>
          </a:bodyPr>
          <a:lstStyle/>
          <a:p>
            <a:pPr algn="ctr"/>
            <a:r>
              <a:rPr lang="en-US" dirty="0">
                <a:solidFill>
                  <a:schemeClr val="bg1"/>
                </a:solidFill>
                <a:latin typeface="Century Gothic" panose="020B0502020202020204" pitchFamily="34" charset="0"/>
              </a:rPr>
              <a:t>Nimraka T M N</a:t>
            </a:r>
          </a:p>
          <a:p>
            <a:pPr algn="ctr"/>
            <a:r>
              <a:rPr lang="en-US" dirty="0">
                <a:solidFill>
                  <a:schemeClr val="bg1"/>
                </a:solidFill>
                <a:latin typeface="Century Gothic" panose="020B0502020202020204" pitchFamily="34" charset="0"/>
              </a:rPr>
              <a:t>225529P </a:t>
            </a:r>
          </a:p>
        </p:txBody>
      </p:sp>
      <p:sp>
        <p:nvSpPr>
          <p:cNvPr id="28" name="Rectangle 27">
            <a:extLst>
              <a:ext uri="{FF2B5EF4-FFF2-40B4-BE49-F238E27FC236}">
                <a16:creationId xmlns:a16="http://schemas.microsoft.com/office/drawing/2014/main" id="{E7FA2AD7-4C34-1C48-509C-617CC8A6A35B}"/>
              </a:ext>
            </a:extLst>
          </p:cNvPr>
          <p:cNvSpPr/>
          <p:nvPr/>
        </p:nvSpPr>
        <p:spPr>
          <a:xfrm>
            <a:off x="4890050" y="1374076"/>
            <a:ext cx="2445025" cy="35420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D9DD134-6EE7-4E5A-6517-CFEA549B6292}"/>
              </a:ext>
            </a:extLst>
          </p:cNvPr>
          <p:cNvSpPr/>
          <p:nvPr/>
        </p:nvSpPr>
        <p:spPr>
          <a:xfrm>
            <a:off x="5022088" y="1572624"/>
            <a:ext cx="2161067" cy="2144607"/>
          </a:xfrm>
          <a:prstGeom prst="rect">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7CA296DE-59E4-7CCF-405B-5BA86487A417}"/>
              </a:ext>
            </a:extLst>
          </p:cNvPr>
          <p:cNvSpPr txBox="1"/>
          <p:nvPr/>
        </p:nvSpPr>
        <p:spPr>
          <a:xfrm>
            <a:off x="5376300" y="3863658"/>
            <a:ext cx="1452642" cy="646331"/>
          </a:xfrm>
          <a:prstGeom prst="rect">
            <a:avLst/>
          </a:prstGeom>
          <a:noFill/>
        </p:spPr>
        <p:txBody>
          <a:bodyPr wrap="none" rtlCol="0">
            <a:spAutoFit/>
          </a:bodyPr>
          <a:lstStyle/>
          <a:p>
            <a:pPr algn="ctr"/>
            <a:r>
              <a:rPr lang="en-US" dirty="0">
                <a:solidFill>
                  <a:schemeClr val="bg1"/>
                </a:solidFill>
                <a:latin typeface="Century Gothic" panose="020B0502020202020204" pitchFamily="34" charset="0"/>
              </a:rPr>
              <a:t>Randinu L L</a:t>
            </a:r>
          </a:p>
          <a:p>
            <a:pPr algn="ctr"/>
            <a:r>
              <a:rPr lang="en-US" dirty="0">
                <a:solidFill>
                  <a:schemeClr val="bg1"/>
                </a:solidFill>
                <a:latin typeface="Century Gothic" panose="020B0502020202020204" pitchFamily="34" charset="0"/>
              </a:rPr>
              <a:t>225537M</a:t>
            </a:r>
          </a:p>
        </p:txBody>
      </p:sp>
      <p:sp>
        <p:nvSpPr>
          <p:cNvPr id="6" name="Rectangle 5">
            <a:extLst>
              <a:ext uri="{FF2B5EF4-FFF2-40B4-BE49-F238E27FC236}">
                <a16:creationId xmlns:a16="http://schemas.microsoft.com/office/drawing/2014/main" id="{4027BEA1-418D-5A2A-D10F-A1175BF32D7D}"/>
              </a:ext>
            </a:extLst>
          </p:cNvPr>
          <p:cNvSpPr/>
          <p:nvPr/>
        </p:nvSpPr>
        <p:spPr>
          <a:xfrm>
            <a:off x="546652" y="241197"/>
            <a:ext cx="2445025" cy="72333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72576FD-23E0-6C7A-EAB2-B00D2F85D7D1}"/>
              </a:ext>
            </a:extLst>
          </p:cNvPr>
          <p:cNvSpPr txBox="1"/>
          <p:nvPr/>
        </p:nvSpPr>
        <p:spPr>
          <a:xfrm>
            <a:off x="655982" y="241197"/>
            <a:ext cx="4293705"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Our Team</a:t>
            </a:r>
          </a:p>
        </p:txBody>
      </p:sp>
      <p:sp>
        <p:nvSpPr>
          <p:cNvPr id="25" name="Rectangle 24">
            <a:extLst>
              <a:ext uri="{FF2B5EF4-FFF2-40B4-BE49-F238E27FC236}">
                <a16:creationId xmlns:a16="http://schemas.microsoft.com/office/drawing/2014/main" id="{BCCB93A6-43A0-E121-1B46-331361033197}"/>
              </a:ext>
            </a:extLst>
          </p:cNvPr>
          <p:cNvSpPr/>
          <p:nvPr/>
        </p:nvSpPr>
        <p:spPr>
          <a:xfrm>
            <a:off x="4890050" y="1374076"/>
            <a:ext cx="2445025" cy="35420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11C1A40-2511-C8B0-4D05-70698096BF84}"/>
              </a:ext>
            </a:extLst>
          </p:cNvPr>
          <p:cNvSpPr/>
          <p:nvPr/>
        </p:nvSpPr>
        <p:spPr>
          <a:xfrm>
            <a:off x="5022088" y="1572624"/>
            <a:ext cx="2161067" cy="2144607"/>
          </a:xfrm>
          <a:prstGeom prst="rect">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F08504C-69ED-C3A0-B177-A829577545FC}"/>
              </a:ext>
            </a:extLst>
          </p:cNvPr>
          <p:cNvSpPr txBox="1"/>
          <p:nvPr/>
        </p:nvSpPr>
        <p:spPr>
          <a:xfrm>
            <a:off x="5085356" y="3863658"/>
            <a:ext cx="2034531" cy="646331"/>
          </a:xfrm>
          <a:prstGeom prst="rect">
            <a:avLst/>
          </a:prstGeom>
          <a:noFill/>
        </p:spPr>
        <p:txBody>
          <a:bodyPr wrap="none" rtlCol="0">
            <a:spAutoFit/>
          </a:bodyPr>
          <a:lstStyle/>
          <a:p>
            <a:pPr algn="ctr"/>
            <a:r>
              <a:rPr lang="en-US" dirty="0">
                <a:solidFill>
                  <a:schemeClr val="bg1"/>
                </a:solidFill>
                <a:latin typeface="Century Gothic" panose="020B0502020202020204" pitchFamily="34" charset="0"/>
              </a:rPr>
              <a:t>Dhananjana R A</a:t>
            </a:r>
          </a:p>
          <a:p>
            <a:pPr algn="ctr"/>
            <a:r>
              <a:rPr lang="en-US" dirty="0">
                <a:solidFill>
                  <a:schemeClr val="bg1"/>
                </a:solidFill>
                <a:latin typeface="Century Gothic" panose="020B0502020202020204" pitchFamily="34" charset="0"/>
              </a:rPr>
              <a:t>225507X</a:t>
            </a:r>
          </a:p>
        </p:txBody>
      </p:sp>
      <p:sp>
        <p:nvSpPr>
          <p:cNvPr id="22" name="Rectangle 21">
            <a:extLst>
              <a:ext uri="{FF2B5EF4-FFF2-40B4-BE49-F238E27FC236}">
                <a16:creationId xmlns:a16="http://schemas.microsoft.com/office/drawing/2014/main" id="{9C61F1A3-6EDB-1E0E-23E9-5E95A0909AEF}"/>
              </a:ext>
            </a:extLst>
          </p:cNvPr>
          <p:cNvSpPr/>
          <p:nvPr/>
        </p:nvSpPr>
        <p:spPr>
          <a:xfrm>
            <a:off x="2445025" y="1374076"/>
            <a:ext cx="2445025" cy="35420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776EC4E-17A8-131D-C6A9-EA5A0F700C76}"/>
              </a:ext>
            </a:extLst>
          </p:cNvPr>
          <p:cNvSpPr/>
          <p:nvPr/>
        </p:nvSpPr>
        <p:spPr>
          <a:xfrm>
            <a:off x="2577063" y="1572624"/>
            <a:ext cx="2161067" cy="2144607"/>
          </a:xfrm>
          <a:prstGeom prst="rect">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193B9132-A71C-99F6-93CA-60B3EEB4E37F}"/>
              </a:ext>
            </a:extLst>
          </p:cNvPr>
          <p:cNvSpPr txBox="1"/>
          <p:nvPr/>
        </p:nvSpPr>
        <p:spPr>
          <a:xfrm>
            <a:off x="2634720" y="3863658"/>
            <a:ext cx="2045753" cy="646331"/>
          </a:xfrm>
          <a:prstGeom prst="rect">
            <a:avLst/>
          </a:prstGeom>
          <a:noFill/>
        </p:spPr>
        <p:txBody>
          <a:bodyPr wrap="none" rtlCol="0">
            <a:spAutoFit/>
          </a:bodyPr>
          <a:lstStyle/>
          <a:p>
            <a:pPr algn="ctr"/>
            <a:r>
              <a:rPr lang="en-US" dirty="0">
                <a:solidFill>
                  <a:schemeClr val="bg1"/>
                </a:solidFill>
                <a:latin typeface="Century Gothic" panose="020B0502020202020204" pitchFamily="34" charset="0"/>
              </a:rPr>
              <a:t>Helapalla K O R I</a:t>
            </a:r>
            <a:br>
              <a:rPr lang="en-US" dirty="0">
                <a:solidFill>
                  <a:schemeClr val="bg1"/>
                </a:solidFill>
                <a:latin typeface="Century Gothic" panose="020B0502020202020204" pitchFamily="34" charset="0"/>
              </a:rPr>
            </a:br>
            <a:r>
              <a:rPr lang="en-US" dirty="0">
                <a:solidFill>
                  <a:schemeClr val="bg1"/>
                </a:solidFill>
                <a:latin typeface="Century Gothic" panose="020B0502020202020204" pitchFamily="34" charset="0"/>
              </a:rPr>
              <a:t>225520F</a:t>
            </a:r>
          </a:p>
        </p:txBody>
      </p:sp>
      <p:sp>
        <p:nvSpPr>
          <p:cNvPr id="16" name="Rectangle 15">
            <a:extLst>
              <a:ext uri="{FF2B5EF4-FFF2-40B4-BE49-F238E27FC236}">
                <a16:creationId xmlns:a16="http://schemas.microsoft.com/office/drawing/2014/main" id="{0899C9D3-8B2A-A722-DBE2-E77064E3F44C}"/>
              </a:ext>
            </a:extLst>
          </p:cNvPr>
          <p:cNvSpPr/>
          <p:nvPr/>
        </p:nvSpPr>
        <p:spPr>
          <a:xfrm>
            <a:off x="0" y="1374076"/>
            <a:ext cx="2445025" cy="35420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2D4F7B1-165B-ED5C-2B56-98A5B98186B4}"/>
              </a:ext>
            </a:extLst>
          </p:cNvPr>
          <p:cNvSpPr txBox="1"/>
          <p:nvPr/>
        </p:nvSpPr>
        <p:spPr>
          <a:xfrm>
            <a:off x="349193" y="3863658"/>
            <a:ext cx="1726755" cy="923330"/>
          </a:xfrm>
          <a:prstGeom prst="rect">
            <a:avLst/>
          </a:prstGeom>
          <a:noFill/>
        </p:spPr>
        <p:txBody>
          <a:bodyPr wrap="none" rtlCol="0">
            <a:spAutoFit/>
          </a:bodyPr>
          <a:lstStyle/>
          <a:p>
            <a:pPr algn="ctr"/>
            <a:r>
              <a:rPr lang="en-US" dirty="0">
                <a:solidFill>
                  <a:schemeClr val="bg1"/>
                </a:solidFill>
                <a:latin typeface="Century Gothic" panose="020B0502020202020204" pitchFamily="34" charset="0"/>
              </a:rPr>
              <a:t>Epasinghe S K</a:t>
            </a:r>
            <a:br>
              <a:rPr lang="en-US" dirty="0">
                <a:solidFill>
                  <a:schemeClr val="bg1"/>
                </a:solidFill>
                <a:latin typeface="Century Gothic" panose="020B0502020202020204" pitchFamily="34" charset="0"/>
              </a:rPr>
            </a:br>
            <a:r>
              <a:rPr lang="en-US" dirty="0">
                <a:solidFill>
                  <a:schemeClr val="bg1"/>
                </a:solidFill>
                <a:latin typeface="Century Gothic" panose="020B0502020202020204" pitchFamily="34" charset="0"/>
              </a:rPr>
              <a:t>225511E</a:t>
            </a:r>
          </a:p>
          <a:p>
            <a:pPr algn="ctr"/>
            <a:r>
              <a:rPr lang="en-US" dirty="0">
                <a:solidFill>
                  <a:schemeClr val="bg1"/>
                </a:solidFill>
                <a:latin typeface="Century Gothic" panose="020B0502020202020204" pitchFamily="34" charset="0"/>
              </a:rPr>
              <a:t>(Leader) </a:t>
            </a:r>
          </a:p>
        </p:txBody>
      </p:sp>
      <p:sp>
        <p:nvSpPr>
          <p:cNvPr id="3" name="TextBox 2">
            <a:extLst>
              <a:ext uri="{FF2B5EF4-FFF2-40B4-BE49-F238E27FC236}">
                <a16:creationId xmlns:a16="http://schemas.microsoft.com/office/drawing/2014/main" id="{B7C2D0BA-2719-A853-979F-B900F0D09C2E}"/>
              </a:ext>
            </a:extLst>
          </p:cNvPr>
          <p:cNvSpPr txBox="1"/>
          <p:nvPr/>
        </p:nvSpPr>
        <p:spPr>
          <a:xfrm>
            <a:off x="4680473" y="5483924"/>
            <a:ext cx="4293705"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AI Group No. 01</a:t>
            </a:r>
          </a:p>
        </p:txBody>
      </p:sp>
      <p:sp>
        <p:nvSpPr>
          <p:cNvPr id="4" name="Rectangle 3">
            <a:extLst>
              <a:ext uri="{FF2B5EF4-FFF2-40B4-BE49-F238E27FC236}">
                <a16:creationId xmlns:a16="http://schemas.microsoft.com/office/drawing/2014/main" id="{9987B028-4F74-26A8-12B4-7DE7132D1FD2}"/>
              </a:ext>
            </a:extLst>
          </p:cNvPr>
          <p:cNvSpPr/>
          <p:nvPr/>
        </p:nvSpPr>
        <p:spPr>
          <a:xfrm>
            <a:off x="132036" y="1589910"/>
            <a:ext cx="2161067" cy="2144607"/>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1022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D5622E3-B116-DD8D-C14D-28D9C3F3A6D8}"/>
              </a:ext>
            </a:extLst>
          </p:cNvPr>
          <p:cNvSpPr/>
          <p:nvPr/>
        </p:nvSpPr>
        <p:spPr>
          <a:xfrm>
            <a:off x="4890050" y="1374076"/>
            <a:ext cx="2445025" cy="35420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0E294A1-584B-3FE7-F996-6682A3245DE6}"/>
              </a:ext>
            </a:extLst>
          </p:cNvPr>
          <p:cNvSpPr/>
          <p:nvPr/>
        </p:nvSpPr>
        <p:spPr>
          <a:xfrm>
            <a:off x="5022088" y="1572624"/>
            <a:ext cx="2161067" cy="2144607"/>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0567F9CC-C21A-D8BC-A174-4C85C0BDEEC3}"/>
              </a:ext>
            </a:extLst>
          </p:cNvPr>
          <p:cNvSpPr txBox="1"/>
          <p:nvPr/>
        </p:nvSpPr>
        <p:spPr>
          <a:xfrm>
            <a:off x="5207186" y="3863658"/>
            <a:ext cx="1790875" cy="646331"/>
          </a:xfrm>
          <a:prstGeom prst="rect">
            <a:avLst/>
          </a:prstGeom>
          <a:noFill/>
        </p:spPr>
        <p:txBody>
          <a:bodyPr wrap="none" rtlCol="0">
            <a:spAutoFit/>
          </a:bodyPr>
          <a:lstStyle/>
          <a:p>
            <a:pPr algn="ctr"/>
            <a:r>
              <a:rPr lang="en-US" dirty="0">
                <a:solidFill>
                  <a:schemeClr val="bg1"/>
                </a:solidFill>
                <a:latin typeface="Century Gothic" panose="020B0502020202020204" pitchFamily="34" charset="0"/>
              </a:rPr>
              <a:t>Nimraka T M N</a:t>
            </a:r>
          </a:p>
          <a:p>
            <a:pPr algn="ctr"/>
            <a:r>
              <a:rPr lang="en-US" dirty="0">
                <a:solidFill>
                  <a:schemeClr val="bg1"/>
                </a:solidFill>
                <a:latin typeface="Century Gothic" panose="020B0502020202020204" pitchFamily="34" charset="0"/>
              </a:rPr>
              <a:t>225529P </a:t>
            </a:r>
          </a:p>
        </p:txBody>
      </p:sp>
      <p:sp>
        <p:nvSpPr>
          <p:cNvPr id="28" name="Rectangle 27">
            <a:extLst>
              <a:ext uri="{FF2B5EF4-FFF2-40B4-BE49-F238E27FC236}">
                <a16:creationId xmlns:a16="http://schemas.microsoft.com/office/drawing/2014/main" id="{E7FA2AD7-4C34-1C48-509C-617CC8A6A35B}"/>
              </a:ext>
            </a:extLst>
          </p:cNvPr>
          <p:cNvSpPr/>
          <p:nvPr/>
        </p:nvSpPr>
        <p:spPr>
          <a:xfrm>
            <a:off x="7335075" y="1374076"/>
            <a:ext cx="2445025" cy="35420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D9DD134-6EE7-4E5A-6517-CFEA549B6292}"/>
              </a:ext>
            </a:extLst>
          </p:cNvPr>
          <p:cNvSpPr/>
          <p:nvPr/>
        </p:nvSpPr>
        <p:spPr>
          <a:xfrm>
            <a:off x="7467113" y="1572624"/>
            <a:ext cx="2161067" cy="2144607"/>
          </a:xfrm>
          <a:prstGeom prst="rect">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7CA296DE-59E4-7CCF-405B-5BA86487A417}"/>
              </a:ext>
            </a:extLst>
          </p:cNvPr>
          <p:cNvSpPr txBox="1"/>
          <p:nvPr/>
        </p:nvSpPr>
        <p:spPr>
          <a:xfrm>
            <a:off x="7821325" y="3863658"/>
            <a:ext cx="1452642" cy="646331"/>
          </a:xfrm>
          <a:prstGeom prst="rect">
            <a:avLst/>
          </a:prstGeom>
          <a:noFill/>
        </p:spPr>
        <p:txBody>
          <a:bodyPr wrap="none" rtlCol="0">
            <a:spAutoFit/>
          </a:bodyPr>
          <a:lstStyle/>
          <a:p>
            <a:pPr algn="ctr"/>
            <a:r>
              <a:rPr lang="en-US" dirty="0">
                <a:solidFill>
                  <a:schemeClr val="bg1"/>
                </a:solidFill>
                <a:latin typeface="Century Gothic" panose="020B0502020202020204" pitchFamily="34" charset="0"/>
              </a:rPr>
              <a:t>Randinu L L</a:t>
            </a:r>
          </a:p>
          <a:p>
            <a:pPr algn="ctr"/>
            <a:r>
              <a:rPr lang="en-US" dirty="0">
                <a:solidFill>
                  <a:schemeClr val="bg1"/>
                </a:solidFill>
                <a:latin typeface="Century Gothic" panose="020B0502020202020204" pitchFamily="34" charset="0"/>
              </a:rPr>
              <a:t>225537M</a:t>
            </a:r>
          </a:p>
        </p:txBody>
      </p:sp>
      <p:sp>
        <p:nvSpPr>
          <p:cNvPr id="6" name="Rectangle 5">
            <a:extLst>
              <a:ext uri="{FF2B5EF4-FFF2-40B4-BE49-F238E27FC236}">
                <a16:creationId xmlns:a16="http://schemas.microsoft.com/office/drawing/2014/main" id="{4027BEA1-418D-5A2A-D10F-A1175BF32D7D}"/>
              </a:ext>
            </a:extLst>
          </p:cNvPr>
          <p:cNvSpPr/>
          <p:nvPr/>
        </p:nvSpPr>
        <p:spPr>
          <a:xfrm>
            <a:off x="546652" y="241197"/>
            <a:ext cx="2445025" cy="72333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72576FD-23E0-6C7A-EAB2-B00D2F85D7D1}"/>
              </a:ext>
            </a:extLst>
          </p:cNvPr>
          <p:cNvSpPr txBox="1"/>
          <p:nvPr/>
        </p:nvSpPr>
        <p:spPr>
          <a:xfrm>
            <a:off x="655982" y="241197"/>
            <a:ext cx="4293705"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Our Team</a:t>
            </a:r>
          </a:p>
        </p:txBody>
      </p:sp>
      <p:sp>
        <p:nvSpPr>
          <p:cNvPr id="25" name="Rectangle 24">
            <a:extLst>
              <a:ext uri="{FF2B5EF4-FFF2-40B4-BE49-F238E27FC236}">
                <a16:creationId xmlns:a16="http://schemas.microsoft.com/office/drawing/2014/main" id="{BCCB93A6-43A0-E121-1B46-331361033197}"/>
              </a:ext>
            </a:extLst>
          </p:cNvPr>
          <p:cNvSpPr/>
          <p:nvPr/>
        </p:nvSpPr>
        <p:spPr>
          <a:xfrm>
            <a:off x="4868593" y="1374076"/>
            <a:ext cx="2445025" cy="35420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11C1A40-2511-C8B0-4D05-70698096BF84}"/>
              </a:ext>
            </a:extLst>
          </p:cNvPr>
          <p:cNvSpPr/>
          <p:nvPr/>
        </p:nvSpPr>
        <p:spPr>
          <a:xfrm>
            <a:off x="5000631" y="1572624"/>
            <a:ext cx="2161067" cy="2144607"/>
          </a:xfrm>
          <a:prstGeom prst="rect">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F08504C-69ED-C3A0-B177-A829577545FC}"/>
              </a:ext>
            </a:extLst>
          </p:cNvPr>
          <p:cNvSpPr txBox="1"/>
          <p:nvPr/>
        </p:nvSpPr>
        <p:spPr>
          <a:xfrm>
            <a:off x="5063899" y="3863658"/>
            <a:ext cx="2034531" cy="646331"/>
          </a:xfrm>
          <a:prstGeom prst="rect">
            <a:avLst/>
          </a:prstGeom>
          <a:noFill/>
        </p:spPr>
        <p:txBody>
          <a:bodyPr wrap="none" rtlCol="0">
            <a:spAutoFit/>
          </a:bodyPr>
          <a:lstStyle/>
          <a:p>
            <a:pPr algn="ctr"/>
            <a:r>
              <a:rPr lang="en-US" dirty="0">
                <a:solidFill>
                  <a:schemeClr val="bg1"/>
                </a:solidFill>
                <a:latin typeface="Century Gothic" panose="020B0502020202020204" pitchFamily="34" charset="0"/>
              </a:rPr>
              <a:t>Dhananjana R A</a:t>
            </a:r>
          </a:p>
          <a:p>
            <a:pPr algn="ctr"/>
            <a:r>
              <a:rPr lang="en-US" dirty="0">
                <a:solidFill>
                  <a:schemeClr val="bg1"/>
                </a:solidFill>
                <a:latin typeface="Century Gothic" panose="020B0502020202020204" pitchFamily="34" charset="0"/>
              </a:rPr>
              <a:t>225507X</a:t>
            </a:r>
          </a:p>
        </p:txBody>
      </p:sp>
      <p:sp>
        <p:nvSpPr>
          <p:cNvPr id="22" name="Rectangle 21">
            <a:extLst>
              <a:ext uri="{FF2B5EF4-FFF2-40B4-BE49-F238E27FC236}">
                <a16:creationId xmlns:a16="http://schemas.microsoft.com/office/drawing/2014/main" id="{9C61F1A3-6EDB-1E0E-23E9-5E95A0909AEF}"/>
              </a:ext>
            </a:extLst>
          </p:cNvPr>
          <p:cNvSpPr/>
          <p:nvPr/>
        </p:nvSpPr>
        <p:spPr>
          <a:xfrm>
            <a:off x="2445025" y="1374076"/>
            <a:ext cx="2445025" cy="35420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776EC4E-17A8-131D-C6A9-EA5A0F700C76}"/>
              </a:ext>
            </a:extLst>
          </p:cNvPr>
          <p:cNvSpPr/>
          <p:nvPr/>
        </p:nvSpPr>
        <p:spPr>
          <a:xfrm>
            <a:off x="2577063" y="1572624"/>
            <a:ext cx="2161067" cy="2144607"/>
          </a:xfrm>
          <a:prstGeom prst="rect">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193B9132-A71C-99F6-93CA-60B3EEB4E37F}"/>
              </a:ext>
            </a:extLst>
          </p:cNvPr>
          <p:cNvSpPr txBox="1"/>
          <p:nvPr/>
        </p:nvSpPr>
        <p:spPr>
          <a:xfrm>
            <a:off x="2634720" y="3863658"/>
            <a:ext cx="2045753" cy="646331"/>
          </a:xfrm>
          <a:prstGeom prst="rect">
            <a:avLst/>
          </a:prstGeom>
          <a:noFill/>
        </p:spPr>
        <p:txBody>
          <a:bodyPr wrap="none" rtlCol="0">
            <a:spAutoFit/>
          </a:bodyPr>
          <a:lstStyle/>
          <a:p>
            <a:pPr algn="ctr"/>
            <a:r>
              <a:rPr lang="en-US" dirty="0">
                <a:solidFill>
                  <a:schemeClr val="bg1"/>
                </a:solidFill>
                <a:latin typeface="Century Gothic" panose="020B0502020202020204" pitchFamily="34" charset="0"/>
              </a:rPr>
              <a:t>Helapalla K O R I</a:t>
            </a:r>
            <a:br>
              <a:rPr lang="en-US" dirty="0">
                <a:solidFill>
                  <a:schemeClr val="bg1"/>
                </a:solidFill>
                <a:latin typeface="Century Gothic" panose="020B0502020202020204" pitchFamily="34" charset="0"/>
              </a:rPr>
            </a:br>
            <a:r>
              <a:rPr lang="en-US" dirty="0">
                <a:solidFill>
                  <a:schemeClr val="bg1"/>
                </a:solidFill>
                <a:latin typeface="Century Gothic" panose="020B0502020202020204" pitchFamily="34" charset="0"/>
              </a:rPr>
              <a:t>225520F</a:t>
            </a:r>
          </a:p>
        </p:txBody>
      </p:sp>
      <p:sp>
        <p:nvSpPr>
          <p:cNvPr id="16" name="Rectangle 15">
            <a:extLst>
              <a:ext uri="{FF2B5EF4-FFF2-40B4-BE49-F238E27FC236}">
                <a16:creationId xmlns:a16="http://schemas.microsoft.com/office/drawing/2014/main" id="{0899C9D3-8B2A-A722-DBE2-E77064E3F44C}"/>
              </a:ext>
            </a:extLst>
          </p:cNvPr>
          <p:cNvSpPr/>
          <p:nvPr/>
        </p:nvSpPr>
        <p:spPr>
          <a:xfrm>
            <a:off x="0" y="1374076"/>
            <a:ext cx="2445025" cy="35420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2D4F7B1-165B-ED5C-2B56-98A5B98186B4}"/>
              </a:ext>
            </a:extLst>
          </p:cNvPr>
          <p:cNvSpPr txBox="1"/>
          <p:nvPr/>
        </p:nvSpPr>
        <p:spPr>
          <a:xfrm>
            <a:off x="349193" y="3863658"/>
            <a:ext cx="1726755" cy="923330"/>
          </a:xfrm>
          <a:prstGeom prst="rect">
            <a:avLst/>
          </a:prstGeom>
          <a:noFill/>
        </p:spPr>
        <p:txBody>
          <a:bodyPr wrap="none" rtlCol="0">
            <a:spAutoFit/>
          </a:bodyPr>
          <a:lstStyle/>
          <a:p>
            <a:pPr algn="ctr"/>
            <a:r>
              <a:rPr lang="en-US" dirty="0">
                <a:solidFill>
                  <a:schemeClr val="bg1"/>
                </a:solidFill>
                <a:latin typeface="Century Gothic" panose="020B0502020202020204" pitchFamily="34" charset="0"/>
              </a:rPr>
              <a:t>Epasinghe S K</a:t>
            </a:r>
            <a:br>
              <a:rPr lang="en-US" dirty="0">
                <a:solidFill>
                  <a:schemeClr val="bg1"/>
                </a:solidFill>
                <a:latin typeface="Century Gothic" panose="020B0502020202020204" pitchFamily="34" charset="0"/>
              </a:rPr>
            </a:br>
            <a:r>
              <a:rPr lang="en-US" dirty="0">
                <a:solidFill>
                  <a:schemeClr val="bg1"/>
                </a:solidFill>
                <a:latin typeface="Century Gothic" panose="020B0502020202020204" pitchFamily="34" charset="0"/>
              </a:rPr>
              <a:t>225511E</a:t>
            </a:r>
          </a:p>
          <a:p>
            <a:pPr algn="ctr"/>
            <a:r>
              <a:rPr lang="en-US" dirty="0">
                <a:solidFill>
                  <a:schemeClr val="bg1"/>
                </a:solidFill>
                <a:latin typeface="Century Gothic" panose="020B0502020202020204" pitchFamily="34" charset="0"/>
              </a:rPr>
              <a:t>(Leader) </a:t>
            </a:r>
          </a:p>
        </p:txBody>
      </p:sp>
      <p:sp>
        <p:nvSpPr>
          <p:cNvPr id="3" name="TextBox 2">
            <a:extLst>
              <a:ext uri="{FF2B5EF4-FFF2-40B4-BE49-F238E27FC236}">
                <a16:creationId xmlns:a16="http://schemas.microsoft.com/office/drawing/2014/main" id="{D2BAA4AD-E079-63D1-EA88-234AA3DEEC84}"/>
              </a:ext>
            </a:extLst>
          </p:cNvPr>
          <p:cNvSpPr txBox="1"/>
          <p:nvPr/>
        </p:nvSpPr>
        <p:spPr>
          <a:xfrm>
            <a:off x="4680473" y="5483924"/>
            <a:ext cx="4293705"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AI Group No. 01</a:t>
            </a:r>
          </a:p>
        </p:txBody>
      </p:sp>
      <p:sp>
        <p:nvSpPr>
          <p:cNvPr id="5" name="Rectangle 4">
            <a:extLst>
              <a:ext uri="{FF2B5EF4-FFF2-40B4-BE49-F238E27FC236}">
                <a16:creationId xmlns:a16="http://schemas.microsoft.com/office/drawing/2014/main" id="{7D5EF995-2EBF-5F88-C72B-374A749FAC30}"/>
              </a:ext>
            </a:extLst>
          </p:cNvPr>
          <p:cNvSpPr/>
          <p:nvPr/>
        </p:nvSpPr>
        <p:spPr>
          <a:xfrm>
            <a:off x="132036" y="1589910"/>
            <a:ext cx="2161067" cy="2144607"/>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3980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D5622E3-B116-DD8D-C14D-28D9C3F3A6D8}"/>
              </a:ext>
            </a:extLst>
          </p:cNvPr>
          <p:cNvSpPr/>
          <p:nvPr/>
        </p:nvSpPr>
        <p:spPr>
          <a:xfrm>
            <a:off x="9780100" y="1374076"/>
            <a:ext cx="2445025" cy="35420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0E294A1-584B-3FE7-F996-6682A3245DE6}"/>
              </a:ext>
            </a:extLst>
          </p:cNvPr>
          <p:cNvSpPr/>
          <p:nvPr/>
        </p:nvSpPr>
        <p:spPr>
          <a:xfrm>
            <a:off x="9912138" y="1572624"/>
            <a:ext cx="2161067" cy="2144607"/>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0567F9CC-C21A-D8BC-A174-4C85C0BDEEC3}"/>
              </a:ext>
            </a:extLst>
          </p:cNvPr>
          <p:cNvSpPr txBox="1"/>
          <p:nvPr/>
        </p:nvSpPr>
        <p:spPr>
          <a:xfrm>
            <a:off x="10097236" y="3863658"/>
            <a:ext cx="1790875" cy="646331"/>
          </a:xfrm>
          <a:prstGeom prst="rect">
            <a:avLst/>
          </a:prstGeom>
          <a:noFill/>
        </p:spPr>
        <p:txBody>
          <a:bodyPr wrap="none" rtlCol="0">
            <a:spAutoFit/>
          </a:bodyPr>
          <a:lstStyle/>
          <a:p>
            <a:pPr algn="ctr"/>
            <a:r>
              <a:rPr lang="en-US" dirty="0">
                <a:solidFill>
                  <a:schemeClr val="bg1"/>
                </a:solidFill>
                <a:latin typeface="Century Gothic" panose="020B0502020202020204" pitchFamily="34" charset="0"/>
              </a:rPr>
              <a:t>Nimraka T M N</a:t>
            </a:r>
          </a:p>
          <a:p>
            <a:pPr algn="ctr"/>
            <a:r>
              <a:rPr lang="en-US" dirty="0">
                <a:solidFill>
                  <a:schemeClr val="bg1"/>
                </a:solidFill>
                <a:latin typeface="Century Gothic" panose="020B0502020202020204" pitchFamily="34" charset="0"/>
              </a:rPr>
              <a:t>225529P </a:t>
            </a:r>
          </a:p>
        </p:txBody>
      </p:sp>
      <p:sp>
        <p:nvSpPr>
          <p:cNvPr id="28" name="Rectangle 27">
            <a:extLst>
              <a:ext uri="{FF2B5EF4-FFF2-40B4-BE49-F238E27FC236}">
                <a16:creationId xmlns:a16="http://schemas.microsoft.com/office/drawing/2014/main" id="{E7FA2AD7-4C34-1C48-509C-617CC8A6A35B}"/>
              </a:ext>
            </a:extLst>
          </p:cNvPr>
          <p:cNvSpPr/>
          <p:nvPr/>
        </p:nvSpPr>
        <p:spPr>
          <a:xfrm>
            <a:off x="7335075" y="1374076"/>
            <a:ext cx="2445025" cy="35420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D9DD134-6EE7-4E5A-6517-CFEA549B6292}"/>
              </a:ext>
            </a:extLst>
          </p:cNvPr>
          <p:cNvSpPr/>
          <p:nvPr/>
        </p:nvSpPr>
        <p:spPr>
          <a:xfrm>
            <a:off x="7467113" y="1572624"/>
            <a:ext cx="2161067" cy="2144607"/>
          </a:xfrm>
          <a:prstGeom prst="rect">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7CA296DE-59E4-7CCF-405B-5BA86487A417}"/>
              </a:ext>
            </a:extLst>
          </p:cNvPr>
          <p:cNvSpPr txBox="1"/>
          <p:nvPr/>
        </p:nvSpPr>
        <p:spPr>
          <a:xfrm>
            <a:off x="7821325" y="3863658"/>
            <a:ext cx="1452642" cy="646331"/>
          </a:xfrm>
          <a:prstGeom prst="rect">
            <a:avLst/>
          </a:prstGeom>
          <a:noFill/>
        </p:spPr>
        <p:txBody>
          <a:bodyPr wrap="none" rtlCol="0">
            <a:spAutoFit/>
          </a:bodyPr>
          <a:lstStyle/>
          <a:p>
            <a:pPr algn="ctr"/>
            <a:r>
              <a:rPr lang="en-US" dirty="0">
                <a:solidFill>
                  <a:schemeClr val="bg1"/>
                </a:solidFill>
                <a:latin typeface="Century Gothic" panose="020B0502020202020204" pitchFamily="34" charset="0"/>
              </a:rPr>
              <a:t>Randinu L L</a:t>
            </a:r>
          </a:p>
          <a:p>
            <a:pPr algn="ctr"/>
            <a:r>
              <a:rPr lang="en-US" dirty="0">
                <a:solidFill>
                  <a:schemeClr val="bg1"/>
                </a:solidFill>
                <a:latin typeface="Century Gothic" panose="020B0502020202020204" pitchFamily="34" charset="0"/>
              </a:rPr>
              <a:t>225537M</a:t>
            </a:r>
          </a:p>
        </p:txBody>
      </p:sp>
      <p:sp>
        <p:nvSpPr>
          <p:cNvPr id="6" name="Rectangle 5">
            <a:extLst>
              <a:ext uri="{FF2B5EF4-FFF2-40B4-BE49-F238E27FC236}">
                <a16:creationId xmlns:a16="http://schemas.microsoft.com/office/drawing/2014/main" id="{4027BEA1-418D-5A2A-D10F-A1175BF32D7D}"/>
              </a:ext>
            </a:extLst>
          </p:cNvPr>
          <p:cNvSpPr/>
          <p:nvPr/>
        </p:nvSpPr>
        <p:spPr>
          <a:xfrm>
            <a:off x="546652" y="241197"/>
            <a:ext cx="2445025" cy="72333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72576FD-23E0-6C7A-EAB2-B00D2F85D7D1}"/>
              </a:ext>
            </a:extLst>
          </p:cNvPr>
          <p:cNvSpPr txBox="1"/>
          <p:nvPr/>
        </p:nvSpPr>
        <p:spPr>
          <a:xfrm>
            <a:off x="655982" y="241197"/>
            <a:ext cx="4293705"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Our Team</a:t>
            </a:r>
          </a:p>
        </p:txBody>
      </p:sp>
      <p:sp>
        <p:nvSpPr>
          <p:cNvPr id="25" name="Rectangle 24">
            <a:extLst>
              <a:ext uri="{FF2B5EF4-FFF2-40B4-BE49-F238E27FC236}">
                <a16:creationId xmlns:a16="http://schemas.microsoft.com/office/drawing/2014/main" id="{BCCB93A6-43A0-E121-1B46-331361033197}"/>
              </a:ext>
            </a:extLst>
          </p:cNvPr>
          <p:cNvSpPr/>
          <p:nvPr/>
        </p:nvSpPr>
        <p:spPr>
          <a:xfrm>
            <a:off x="4873487" y="1374076"/>
            <a:ext cx="2445025" cy="35420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11C1A40-2511-C8B0-4D05-70698096BF84}"/>
              </a:ext>
            </a:extLst>
          </p:cNvPr>
          <p:cNvSpPr/>
          <p:nvPr/>
        </p:nvSpPr>
        <p:spPr>
          <a:xfrm>
            <a:off x="5005525" y="1572624"/>
            <a:ext cx="2161067" cy="2144607"/>
          </a:xfrm>
          <a:prstGeom prst="rect">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F08504C-69ED-C3A0-B177-A829577545FC}"/>
              </a:ext>
            </a:extLst>
          </p:cNvPr>
          <p:cNvSpPr txBox="1"/>
          <p:nvPr/>
        </p:nvSpPr>
        <p:spPr>
          <a:xfrm>
            <a:off x="5068793" y="3863658"/>
            <a:ext cx="2034531" cy="646331"/>
          </a:xfrm>
          <a:prstGeom prst="rect">
            <a:avLst/>
          </a:prstGeom>
          <a:noFill/>
        </p:spPr>
        <p:txBody>
          <a:bodyPr wrap="none" rtlCol="0">
            <a:spAutoFit/>
          </a:bodyPr>
          <a:lstStyle/>
          <a:p>
            <a:pPr algn="ctr"/>
            <a:r>
              <a:rPr lang="en-US" dirty="0">
                <a:solidFill>
                  <a:schemeClr val="bg1"/>
                </a:solidFill>
                <a:latin typeface="Century Gothic" panose="020B0502020202020204" pitchFamily="34" charset="0"/>
              </a:rPr>
              <a:t>Dhananjana R A</a:t>
            </a:r>
          </a:p>
          <a:p>
            <a:pPr algn="ctr"/>
            <a:r>
              <a:rPr lang="en-US" dirty="0">
                <a:solidFill>
                  <a:schemeClr val="bg1"/>
                </a:solidFill>
                <a:latin typeface="Century Gothic" panose="020B0502020202020204" pitchFamily="34" charset="0"/>
              </a:rPr>
              <a:t>225507X</a:t>
            </a:r>
          </a:p>
        </p:txBody>
      </p:sp>
      <p:sp>
        <p:nvSpPr>
          <p:cNvPr id="22" name="Rectangle 21">
            <a:extLst>
              <a:ext uri="{FF2B5EF4-FFF2-40B4-BE49-F238E27FC236}">
                <a16:creationId xmlns:a16="http://schemas.microsoft.com/office/drawing/2014/main" id="{9C61F1A3-6EDB-1E0E-23E9-5E95A0909AEF}"/>
              </a:ext>
            </a:extLst>
          </p:cNvPr>
          <p:cNvSpPr/>
          <p:nvPr/>
        </p:nvSpPr>
        <p:spPr>
          <a:xfrm>
            <a:off x="2445025" y="1374076"/>
            <a:ext cx="2445025" cy="35420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776EC4E-17A8-131D-C6A9-EA5A0F700C76}"/>
              </a:ext>
            </a:extLst>
          </p:cNvPr>
          <p:cNvSpPr/>
          <p:nvPr/>
        </p:nvSpPr>
        <p:spPr>
          <a:xfrm>
            <a:off x="2577063" y="1572624"/>
            <a:ext cx="2161067" cy="2144607"/>
          </a:xfrm>
          <a:prstGeom prst="rect">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193B9132-A71C-99F6-93CA-60B3EEB4E37F}"/>
              </a:ext>
            </a:extLst>
          </p:cNvPr>
          <p:cNvSpPr txBox="1"/>
          <p:nvPr/>
        </p:nvSpPr>
        <p:spPr>
          <a:xfrm>
            <a:off x="2634720" y="3863658"/>
            <a:ext cx="2045753" cy="646331"/>
          </a:xfrm>
          <a:prstGeom prst="rect">
            <a:avLst/>
          </a:prstGeom>
          <a:noFill/>
        </p:spPr>
        <p:txBody>
          <a:bodyPr wrap="none" rtlCol="0">
            <a:spAutoFit/>
          </a:bodyPr>
          <a:lstStyle/>
          <a:p>
            <a:pPr algn="ctr"/>
            <a:r>
              <a:rPr lang="en-US" dirty="0">
                <a:solidFill>
                  <a:schemeClr val="bg1"/>
                </a:solidFill>
                <a:latin typeface="Century Gothic" panose="020B0502020202020204" pitchFamily="34" charset="0"/>
              </a:rPr>
              <a:t>Helapalla K O R I</a:t>
            </a:r>
            <a:br>
              <a:rPr lang="en-US" dirty="0">
                <a:solidFill>
                  <a:schemeClr val="bg1"/>
                </a:solidFill>
                <a:latin typeface="Century Gothic" panose="020B0502020202020204" pitchFamily="34" charset="0"/>
              </a:rPr>
            </a:br>
            <a:r>
              <a:rPr lang="en-US" dirty="0">
                <a:solidFill>
                  <a:schemeClr val="bg1"/>
                </a:solidFill>
                <a:latin typeface="Century Gothic" panose="020B0502020202020204" pitchFamily="34" charset="0"/>
              </a:rPr>
              <a:t>225520F</a:t>
            </a:r>
          </a:p>
        </p:txBody>
      </p:sp>
      <p:sp>
        <p:nvSpPr>
          <p:cNvPr id="16" name="Rectangle 15">
            <a:extLst>
              <a:ext uri="{FF2B5EF4-FFF2-40B4-BE49-F238E27FC236}">
                <a16:creationId xmlns:a16="http://schemas.microsoft.com/office/drawing/2014/main" id="{0899C9D3-8B2A-A722-DBE2-E77064E3F44C}"/>
              </a:ext>
            </a:extLst>
          </p:cNvPr>
          <p:cNvSpPr/>
          <p:nvPr/>
        </p:nvSpPr>
        <p:spPr>
          <a:xfrm>
            <a:off x="0" y="1374076"/>
            <a:ext cx="2445025" cy="354205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2D4F7B1-165B-ED5C-2B56-98A5B98186B4}"/>
              </a:ext>
            </a:extLst>
          </p:cNvPr>
          <p:cNvSpPr txBox="1"/>
          <p:nvPr/>
        </p:nvSpPr>
        <p:spPr>
          <a:xfrm>
            <a:off x="349193" y="3863658"/>
            <a:ext cx="1726755" cy="923330"/>
          </a:xfrm>
          <a:prstGeom prst="rect">
            <a:avLst/>
          </a:prstGeom>
          <a:noFill/>
        </p:spPr>
        <p:txBody>
          <a:bodyPr wrap="none" rtlCol="0">
            <a:spAutoFit/>
          </a:bodyPr>
          <a:lstStyle/>
          <a:p>
            <a:pPr algn="ctr"/>
            <a:r>
              <a:rPr lang="en-US" dirty="0">
                <a:solidFill>
                  <a:schemeClr val="bg1"/>
                </a:solidFill>
                <a:latin typeface="Century Gothic" panose="020B0502020202020204" pitchFamily="34" charset="0"/>
              </a:rPr>
              <a:t>Epasinghe S K</a:t>
            </a:r>
            <a:br>
              <a:rPr lang="en-US" dirty="0">
                <a:solidFill>
                  <a:schemeClr val="bg1"/>
                </a:solidFill>
                <a:latin typeface="Century Gothic" panose="020B0502020202020204" pitchFamily="34" charset="0"/>
              </a:rPr>
            </a:br>
            <a:r>
              <a:rPr lang="en-US" dirty="0">
                <a:solidFill>
                  <a:schemeClr val="bg1"/>
                </a:solidFill>
                <a:latin typeface="Century Gothic" panose="020B0502020202020204" pitchFamily="34" charset="0"/>
              </a:rPr>
              <a:t>225511E</a:t>
            </a:r>
          </a:p>
          <a:p>
            <a:pPr algn="ctr"/>
            <a:r>
              <a:rPr lang="en-US" dirty="0">
                <a:solidFill>
                  <a:schemeClr val="bg1"/>
                </a:solidFill>
                <a:latin typeface="Century Gothic" panose="020B0502020202020204" pitchFamily="34" charset="0"/>
              </a:rPr>
              <a:t>(Leader) </a:t>
            </a:r>
          </a:p>
        </p:txBody>
      </p:sp>
      <p:sp>
        <p:nvSpPr>
          <p:cNvPr id="3" name="TextBox 2">
            <a:extLst>
              <a:ext uri="{FF2B5EF4-FFF2-40B4-BE49-F238E27FC236}">
                <a16:creationId xmlns:a16="http://schemas.microsoft.com/office/drawing/2014/main" id="{49113AA7-3765-B45B-8018-336DFC66AE5E}"/>
              </a:ext>
            </a:extLst>
          </p:cNvPr>
          <p:cNvSpPr txBox="1"/>
          <p:nvPr/>
        </p:nvSpPr>
        <p:spPr>
          <a:xfrm>
            <a:off x="4680473" y="5483924"/>
            <a:ext cx="4293705"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AI Group No. 01</a:t>
            </a:r>
          </a:p>
        </p:txBody>
      </p:sp>
      <p:sp>
        <p:nvSpPr>
          <p:cNvPr id="4" name="Rectangle 3">
            <a:extLst>
              <a:ext uri="{FF2B5EF4-FFF2-40B4-BE49-F238E27FC236}">
                <a16:creationId xmlns:a16="http://schemas.microsoft.com/office/drawing/2014/main" id="{45A23EC9-A16F-5D0D-0733-0582E25CED74}"/>
              </a:ext>
            </a:extLst>
          </p:cNvPr>
          <p:cNvSpPr/>
          <p:nvPr/>
        </p:nvSpPr>
        <p:spPr>
          <a:xfrm>
            <a:off x="132036" y="1589910"/>
            <a:ext cx="2161067" cy="2144607"/>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24282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DA2C12-88D9-EC82-678A-280FED231960}"/>
              </a:ext>
            </a:extLst>
          </p:cNvPr>
          <p:cNvSpPr/>
          <p:nvPr/>
        </p:nvSpPr>
        <p:spPr>
          <a:xfrm>
            <a:off x="596345" y="439979"/>
            <a:ext cx="2792898" cy="72333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72576FD-23E0-6C7A-EAB2-B00D2F85D7D1}"/>
              </a:ext>
            </a:extLst>
          </p:cNvPr>
          <p:cNvSpPr txBox="1"/>
          <p:nvPr/>
        </p:nvSpPr>
        <p:spPr>
          <a:xfrm>
            <a:off x="665921" y="439979"/>
            <a:ext cx="4293705" cy="584775"/>
          </a:xfrm>
          <a:prstGeom prst="rect">
            <a:avLst/>
          </a:prstGeom>
          <a:noFill/>
        </p:spPr>
        <p:txBody>
          <a:bodyPr wrap="square" rtlCol="0">
            <a:spAutoFit/>
          </a:bodyPr>
          <a:lstStyle/>
          <a:p>
            <a:pPr marL="0" indent="0">
              <a:buNone/>
            </a:pPr>
            <a:r>
              <a:rPr lang="it-IT" sz="3200" b="1" dirty="0">
                <a:solidFill>
                  <a:schemeClr val="bg1"/>
                </a:solidFill>
                <a:latin typeface="Century Gothic" panose="020B0502020202020204" pitchFamily="34" charset="0"/>
                <a:cs typeface="Arial" panose="020B0604020202020204" pitchFamily="34" charset="0"/>
              </a:rPr>
              <a:t>References</a:t>
            </a:r>
          </a:p>
        </p:txBody>
      </p:sp>
      <p:sp>
        <p:nvSpPr>
          <p:cNvPr id="4" name="TextBox 3">
            <a:extLst>
              <a:ext uri="{FF2B5EF4-FFF2-40B4-BE49-F238E27FC236}">
                <a16:creationId xmlns:a16="http://schemas.microsoft.com/office/drawing/2014/main" id="{93048C16-B2FB-FB90-810F-B5AFF1B55009}"/>
              </a:ext>
            </a:extLst>
          </p:cNvPr>
          <p:cNvSpPr txBox="1"/>
          <p:nvPr/>
        </p:nvSpPr>
        <p:spPr>
          <a:xfrm>
            <a:off x="785189" y="1331663"/>
            <a:ext cx="11012558" cy="4194674"/>
          </a:xfrm>
          <a:prstGeom prst="rect">
            <a:avLst/>
          </a:prstGeom>
          <a:noFill/>
        </p:spPr>
        <p:txBody>
          <a:bodyPr wrap="square">
            <a:spAutoFit/>
          </a:bodyPr>
          <a:lstStyle/>
          <a:p>
            <a:pPr>
              <a:lnSpc>
                <a:spcPct val="150000"/>
              </a:lnSpc>
              <a:buFont typeface="Wingdings" panose="05000000000000000000" pitchFamily="2" charset="2"/>
              <a:buChar char="Ø"/>
            </a:pPr>
            <a:r>
              <a:rPr lang="en-US" b="0" i="0" u="none" strike="noStrike" baseline="0" dirty="0">
                <a:solidFill>
                  <a:schemeClr val="bg1"/>
                </a:solidFill>
                <a:latin typeface="Century Gothic" panose="020B0502020202020204" pitchFamily="34" charset="0"/>
              </a:rPr>
              <a:t>"merriam-webster," 2 2 2024</a:t>
            </a:r>
            <a:r>
              <a:rPr lang="en-US" dirty="0">
                <a:solidFill>
                  <a:schemeClr val="bg1"/>
                </a:solidFill>
                <a:latin typeface="Century Gothic" panose="020B0502020202020204" pitchFamily="34" charset="0"/>
              </a:rPr>
              <a:t> </a:t>
            </a:r>
            <a:r>
              <a:rPr lang="en-US" b="0" i="0" u="none" strike="noStrike" baseline="0" dirty="0">
                <a:solidFill>
                  <a:schemeClr val="bg1"/>
                </a:solidFill>
                <a:latin typeface="Century Gothic" panose="020B0502020202020204" pitchFamily="34" charset="0"/>
              </a:rPr>
              <a:t>: </a:t>
            </a:r>
            <a:r>
              <a:rPr lang="en-US" b="0" i="0" u="none" strike="noStrike" baseline="0" dirty="0">
                <a:solidFill>
                  <a:schemeClr val="bg1"/>
                </a:solidFill>
                <a:latin typeface="Century Gothic" panose="020B0502020202020204" pitchFamily="34" charset="0"/>
                <a:hlinkClick r:id="rId3">
                  <a:extLst>
                    <a:ext uri="{A12FA001-AC4F-418D-AE19-62706E023703}">
                      <ahyp:hlinkClr xmlns:ahyp="http://schemas.microsoft.com/office/drawing/2018/hyperlinkcolor" val="tx"/>
                    </a:ext>
                  </a:extLst>
                </a:hlinkClick>
              </a:rPr>
              <a:t>https://www.merriam-webster.com/dictionary/air%20hockey</a:t>
            </a:r>
            <a:r>
              <a:rPr lang="en-US" b="0" i="0" u="none" strike="noStrike" baseline="0" dirty="0">
                <a:solidFill>
                  <a:schemeClr val="bg1"/>
                </a:solidFill>
                <a:latin typeface="Century Gothic" panose="020B0502020202020204" pitchFamily="34" charset="0"/>
              </a:rPr>
              <a:t>. </a:t>
            </a:r>
          </a:p>
          <a:p>
            <a:pPr>
              <a:lnSpc>
                <a:spcPct val="150000"/>
              </a:lnSpc>
              <a:buFont typeface="Wingdings" panose="05000000000000000000" pitchFamily="2" charset="2"/>
              <a:buChar char="Ø"/>
            </a:pPr>
            <a:r>
              <a:rPr lang="en-US" b="0" i="0" u="none" strike="noStrike" baseline="0" dirty="0">
                <a:solidFill>
                  <a:schemeClr val="bg1"/>
                </a:solidFill>
                <a:latin typeface="Century Gothic" panose="020B0502020202020204" pitchFamily="34" charset="0"/>
              </a:rPr>
              <a:t>"open builds part store," 10 1 2024</a:t>
            </a:r>
            <a:r>
              <a:rPr lang="en-US" dirty="0">
                <a:solidFill>
                  <a:schemeClr val="bg1"/>
                </a:solidFill>
                <a:latin typeface="Century Gothic" panose="020B0502020202020204" pitchFamily="34" charset="0"/>
              </a:rPr>
              <a:t> </a:t>
            </a:r>
            <a:r>
              <a:rPr lang="en-US" b="0" i="0" u="none" strike="noStrike" baseline="0" dirty="0">
                <a:solidFill>
                  <a:schemeClr val="bg1"/>
                </a:solidFill>
                <a:latin typeface="Century Gothic" panose="020B0502020202020204" pitchFamily="34" charset="0"/>
              </a:rPr>
              <a:t>: </a:t>
            </a:r>
            <a:r>
              <a:rPr lang="en-US" b="0" i="0" u="none" strike="noStrike" baseline="0" dirty="0">
                <a:solidFill>
                  <a:schemeClr val="bg1"/>
                </a:solidFill>
                <a:latin typeface="Century Gothic" panose="020B0502020202020204" pitchFamily="34" charset="0"/>
                <a:hlinkClick r:id="rId4">
                  <a:extLst>
                    <a:ext uri="{A12FA001-AC4F-418D-AE19-62706E023703}">
                      <ahyp:hlinkClr xmlns:ahyp="http://schemas.microsoft.com/office/drawing/2018/hyperlinkcolor" val="tx"/>
                    </a:ext>
                  </a:extLst>
                </a:hlinkClick>
              </a:rPr>
              <a:t>https://openbuildspartstore.com/v-slot-nema-17-linear-actuator-bundle-belt-driven/</a:t>
            </a:r>
            <a:r>
              <a:rPr lang="en-US" dirty="0">
                <a:solidFill>
                  <a:schemeClr val="bg1"/>
                </a:solidFill>
                <a:latin typeface="Century Gothic" panose="020B0502020202020204" pitchFamily="34" charset="0"/>
              </a:rPr>
              <a:t>.</a:t>
            </a:r>
            <a:endParaRPr lang="en-US" b="0" i="0" u="none" strike="noStrike" baseline="0" dirty="0">
              <a:solidFill>
                <a:schemeClr val="bg1"/>
              </a:solidFill>
              <a:latin typeface="Century Gothic" panose="020B0502020202020204" pitchFamily="34" charset="0"/>
            </a:endParaRPr>
          </a:p>
          <a:p>
            <a:pPr>
              <a:lnSpc>
                <a:spcPct val="150000"/>
              </a:lnSpc>
              <a:buFont typeface="Wingdings" panose="05000000000000000000" pitchFamily="2" charset="2"/>
              <a:buChar char="Ø"/>
            </a:pPr>
            <a:r>
              <a:rPr lang="en-US" b="0" i="0" u="none" strike="noStrike" baseline="0" dirty="0">
                <a:solidFill>
                  <a:schemeClr val="bg1"/>
                </a:solidFill>
                <a:latin typeface="Century Gothic" panose="020B0502020202020204" pitchFamily="34" charset="0"/>
              </a:rPr>
              <a:t> A. TEAM, "arduino.cc," : </a:t>
            </a:r>
            <a:r>
              <a:rPr lang="en-US" dirty="0">
                <a:solidFill>
                  <a:schemeClr val="bg1"/>
                </a:solidFill>
                <a:latin typeface="Century Gothic" panose="020B0502020202020204" pitchFamily="34" charset="0"/>
                <a:hlinkClick r:id="rId5">
                  <a:extLst>
                    <a:ext uri="{A12FA001-AC4F-418D-AE19-62706E023703}">
                      <ahyp:hlinkClr xmlns:ahyp="http://schemas.microsoft.com/office/drawing/2018/hyperlinkcolor" val="tx"/>
                    </a:ext>
                  </a:extLst>
                </a:hlinkClick>
              </a:rPr>
              <a:t>https://blog.arduino.cc/2018/10/29/linear-movement-with-arduino-and-3d-printing</a:t>
            </a:r>
            <a:r>
              <a:rPr lang="en-US" b="0" i="0" u="none" strike="noStrike" baseline="0" dirty="0">
                <a:solidFill>
                  <a:schemeClr val="bg1"/>
                </a:solidFill>
                <a:latin typeface="Century Gothic" panose="020B0502020202020204" pitchFamily="34" charset="0"/>
              </a:rPr>
              <a:t>	</a:t>
            </a:r>
          </a:p>
          <a:p>
            <a:pPr>
              <a:lnSpc>
                <a:spcPct val="150000"/>
              </a:lnSpc>
              <a:buFont typeface="Wingdings" panose="05000000000000000000" pitchFamily="2" charset="2"/>
              <a:buChar char="Ø"/>
            </a:pPr>
            <a:r>
              <a:rPr lang="en-US" b="0" i="0" u="none" strike="noStrike" baseline="0" dirty="0">
                <a:solidFill>
                  <a:schemeClr val="bg1"/>
                </a:solidFill>
                <a:latin typeface="Century Gothic" panose="020B0502020202020204" pitchFamily="34" charset="0"/>
              </a:rPr>
              <a:t>Felipe, "Computer vision engineer," : </a:t>
            </a:r>
            <a:r>
              <a:rPr lang="en-US" b="0" i="0" u="none" strike="noStrike" baseline="0" dirty="0">
                <a:solidFill>
                  <a:schemeClr val="bg1"/>
                </a:solidFill>
                <a:latin typeface="Century Gothic" panose="020B0502020202020204" pitchFamily="34" charset="0"/>
                <a:hlinkClick r:id="rId6">
                  <a:extLst>
                    <a:ext uri="{A12FA001-AC4F-418D-AE19-62706E023703}">
                      <ahyp:hlinkClr xmlns:ahyp="http://schemas.microsoft.com/office/drawing/2018/hyperlinkcolor" val="tx"/>
                    </a:ext>
                  </a:extLst>
                </a:hlinkClick>
              </a:rPr>
              <a:t>https://www.youtube.com/watch?v=eDIj5LuIL4A</a:t>
            </a:r>
            <a:r>
              <a:rPr lang="en-US" b="0" i="0" u="none" strike="noStrike" baseline="0" dirty="0">
                <a:solidFill>
                  <a:schemeClr val="bg1"/>
                </a:solidFill>
                <a:latin typeface="Century Gothic" panose="020B0502020202020204" pitchFamily="34" charset="0"/>
              </a:rPr>
              <a:t> .	</a:t>
            </a:r>
          </a:p>
          <a:p>
            <a:pPr>
              <a:lnSpc>
                <a:spcPct val="150000"/>
              </a:lnSpc>
              <a:buFont typeface="Wingdings" panose="05000000000000000000" pitchFamily="2" charset="2"/>
              <a:buChar char="Ø"/>
            </a:pPr>
            <a:r>
              <a:rPr lang="en-US" b="0" i="0" u="none" strike="noStrike" baseline="0" dirty="0">
                <a:solidFill>
                  <a:schemeClr val="bg1"/>
                </a:solidFill>
                <a:latin typeface="Century Gothic" panose="020B0502020202020204" pitchFamily="34" charset="0"/>
              </a:rPr>
              <a:t>"Mechanical Design Masters," : </a:t>
            </a:r>
            <a:r>
              <a:rPr lang="en-US" b="0" i="0" u="none" strike="noStrike" baseline="0" dirty="0">
                <a:solidFill>
                  <a:schemeClr val="bg1"/>
                </a:solidFill>
                <a:latin typeface="Century Gothic" panose="020B0502020202020204" pitchFamily="34" charset="0"/>
                <a:hlinkClick r:id="rId7">
                  <a:extLst>
                    <a:ext uri="{A12FA001-AC4F-418D-AE19-62706E023703}">
                      <ahyp:hlinkClr xmlns:ahyp="http://schemas.microsoft.com/office/drawing/2018/hyperlinkcolor" val="tx"/>
                    </a:ext>
                  </a:extLst>
                </a:hlinkClick>
              </a:rPr>
              <a:t>https://youtu.be/ve9M8d6KfdI?si=8PxCvQbe-xPVnI0p</a:t>
            </a:r>
            <a:r>
              <a:rPr lang="en-US" b="0" i="0" u="none" strike="noStrike" baseline="0" dirty="0">
                <a:solidFill>
                  <a:schemeClr val="bg1"/>
                </a:solidFill>
                <a:latin typeface="Century Gothic" panose="020B0502020202020204" pitchFamily="34" charset="0"/>
              </a:rPr>
              <a:t>.	</a:t>
            </a:r>
          </a:p>
          <a:p>
            <a:pPr>
              <a:lnSpc>
                <a:spcPct val="150000"/>
              </a:lnSpc>
              <a:buFont typeface="Wingdings" panose="05000000000000000000" pitchFamily="2" charset="2"/>
              <a:buChar char="Ø"/>
            </a:pPr>
            <a:r>
              <a:rPr lang="en-US" b="0" i="0" u="none" strike="noStrike" baseline="0" dirty="0">
                <a:solidFill>
                  <a:schemeClr val="bg1"/>
                </a:solidFill>
                <a:latin typeface="Century Gothic" panose="020B0502020202020204" pitchFamily="34" charset="0"/>
              </a:rPr>
              <a:t> "OpenCV," : </a:t>
            </a:r>
            <a:r>
              <a:rPr lang="en-US" b="0" i="0" u="none" strike="noStrike" baseline="0" dirty="0">
                <a:solidFill>
                  <a:schemeClr val="bg1"/>
                </a:solidFill>
                <a:latin typeface="Century Gothic" panose="020B0502020202020204" pitchFamily="34" charset="0"/>
                <a:hlinkClick r:id="rId8">
                  <a:extLst>
                    <a:ext uri="{A12FA001-AC4F-418D-AE19-62706E023703}">
                      <ahyp:hlinkClr xmlns:ahyp="http://schemas.microsoft.com/office/drawing/2018/hyperlinkcolor" val="tx"/>
                    </a:ext>
                  </a:extLst>
                </a:hlinkClick>
              </a:rPr>
              <a:t>https://docs.opencv.org/3.4/df/d9d/tutorial_py_colorspaces.html</a:t>
            </a:r>
            <a:r>
              <a:rPr lang="en-US" b="0" i="0" u="none" strike="noStrike" baseline="0" dirty="0">
                <a:solidFill>
                  <a:schemeClr val="bg1"/>
                </a:solidFill>
                <a:latin typeface="Century Gothic" panose="020B0502020202020204" pitchFamily="34" charset="0"/>
              </a:rPr>
              <a:t>. </a:t>
            </a:r>
          </a:p>
          <a:p>
            <a:pPr>
              <a:lnSpc>
                <a:spcPct val="150000"/>
              </a:lnSpc>
              <a:buFont typeface="Wingdings" panose="05000000000000000000" pitchFamily="2" charset="2"/>
              <a:buChar char="Ø"/>
            </a:pPr>
            <a:r>
              <a:rPr lang="en-US" b="0" i="0" u="none" strike="noStrike" baseline="0" dirty="0">
                <a:solidFill>
                  <a:schemeClr val="bg1"/>
                </a:solidFill>
                <a:latin typeface="Century Gothic" panose="020B0502020202020204" pitchFamily="34" charset="0"/>
              </a:rPr>
              <a:t>"OpenCV," : </a:t>
            </a:r>
            <a:r>
              <a:rPr lang="en-US" b="0" i="0" u="none" strike="noStrike" baseline="0" dirty="0">
                <a:solidFill>
                  <a:schemeClr val="bg1"/>
                </a:solidFill>
                <a:latin typeface="Century Gothic" panose="020B0502020202020204" pitchFamily="34" charset="0"/>
                <a:hlinkClick r:id="rId9">
                  <a:extLst>
                    <a:ext uri="{A12FA001-AC4F-418D-AE19-62706E023703}">
                      <ahyp:hlinkClr xmlns:ahyp="http://schemas.microsoft.com/office/drawing/2018/hyperlinkcolor" val="tx"/>
                    </a:ext>
                  </a:extLst>
                </a:hlinkClick>
              </a:rPr>
              <a:t>https://docs.opencv.org/3.4/da/d97/tutorial_threshold_inRange.html</a:t>
            </a:r>
            <a:r>
              <a:rPr lang="en-US" b="0" i="0" u="none" strike="noStrike" baseline="0" dirty="0">
                <a:solidFill>
                  <a:schemeClr val="bg1"/>
                </a:solidFill>
                <a:latin typeface="Century Gothic" panose="020B0502020202020204" pitchFamily="34" charset="0"/>
              </a:rPr>
              <a:t>.</a:t>
            </a:r>
          </a:p>
          <a:p>
            <a:pPr>
              <a:lnSpc>
                <a:spcPct val="150000"/>
              </a:lnSpc>
              <a:buFont typeface="Wingdings" panose="05000000000000000000" pitchFamily="2" charset="2"/>
              <a:buChar char="Ø"/>
            </a:pPr>
            <a:r>
              <a:rPr lang="en-US" b="0" i="0" u="none" strike="noStrike" baseline="0" dirty="0">
                <a:solidFill>
                  <a:schemeClr val="bg1"/>
                </a:solidFill>
                <a:latin typeface="Century Gothic" panose="020B0502020202020204" pitchFamily="34" charset="0"/>
              </a:rPr>
              <a:t> "OpenCV," : </a:t>
            </a:r>
            <a:r>
              <a:rPr lang="en-US" b="0" i="0" u="none" strike="noStrike" baseline="0" dirty="0">
                <a:solidFill>
                  <a:schemeClr val="bg1"/>
                </a:solidFill>
                <a:latin typeface="Century Gothic" panose="020B0502020202020204" pitchFamily="34" charset="0"/>
                <a:hlinkClick r:id="rId10">
                  <a:extLst>
                    <a:ext uri="{A12FA001-AC4F-418D-AE19-62706E023703}">
                      <ahyp:hlinkClr xmlns:ahyp="http://schemas.microsoft.com/office/drawing/2018/hyperlinkcolor" val="tx"/>
                    </a:ext>
                  </a:extLst>
                </a:hlinkClick>
              </a:rPr>
              <a:t>https://docs.opencv.org/4.x/d3/d05/tutorial_py_table_of_contents_contours.html</a:t>
            </a:r>
            <a:r>
              <a:rPr lang="en-US" b="0" i="0" u="none" strike="noStrike" baseline="0" dirty="0">
                <a:solidFill>
                  <a:schemeClr val="bg1"/>
                </a:solidFill>
                <a:latin typeface="Century Gothic" panose="020B0502020202020204" pitchFamily="34" charset="0"/>
              </a:rPr>
              <a:t>. </a:t>
            </a: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38440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DA2C12-88D9-EC82-678A-280FED231960}"/>
              </a:ext>
            </a:extLst>
          </p:cNvPr>
          <p:cNvSpPr/>
          <p:nvPr/>
        </p:nvSpPr>
        <p:spPr>
          <a:xfrm>
            <a:off x="1444485" y="1771824"/>
            <a:ext cx="9303029" cy="305859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72576FD-23E0-6C7A-EAB2-B00D2F85D7D1}"/>
              </a:ext>
            </a:extLst>
          </p:cNvPr>
          <p:cNvSpPr txBox="1"/>
          <p:nvPr/>
        </p:nvSpPr>
        <p:spPr>
          <a:xfrm>
            <a:off x="2289314" y="2179328"/>
            <a:ext cx="7605769" cy="1862048"/>
          </a:xfrm>
          <a:prstGeom prst="rect">
            <a:avLst/>
          </a:prstGeom>
          <a:noFill/>
        </p:spPr>
        <p:txBody>
          <a:bodyPr wrap="square" rtlCol="0">
            <a:spAutoFit/>
          </a:bodyPr>
          <a:lstStyle/>
          <a:p>
            <a:pPr marL="0" indent="0">
              <a:buNone/>
            </a:pPr>
            <a:r>
              <a:rPr lang="it-IT" sz="11500" b="1" dirty="0">
                <a:solidFill>
                  <a:schemeClr val="bg1"/>
                </a:solidFill>
                <a:latin typeface="Century Gothic" panose="020B0502020202020204" pitchFamily="34" charset="0"/>
                <a:cs typeface="Arial" panose="020B0604020202020204" pitchFamily="34" charset="0"/>
              </a:rPr>
              <a:t>Thank You</a:t>
            </a:r>
          </a:p>
        </p:txBody>
      </p:sp>
    </p:spTree>
    <p:extLst>
      <p:ext uri="{BB962C8B-B14F-4D97-AF65-F5344CB8AC3E}">
        <p14:creationId xmlns:p14="http://schemas.microsoft.com/office/powerpoint/2010/main" val="3311144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E6F8E4-3C00-09A1-1155-2E628AE3BF2C}"/>
              </a:ext>
            </a:extLst>
          </p:cNvPr>
          <p:cNvSpPr txBox="1"/>
          <p:nvPr/>
        </p:nvSpPr>
        <p:spPr>
          <a:xfrm>
            <a:off x="7389593" y="903832"/>
            <a:ext cx="5903246" cy="1569660"/>
          </a:xfrm>
          <a:prstGeom prst="rect">
            <a:avLst/>
          </a:prstGeom>
          <a:noFill/>
        </p:spPr>
        <p:txBody>
          <a:bodyPr wrap="square" rtlCol="0">
            <a:spAutoFit/>
          </a:bodyPr>
          <a:lstStyle/>
          <a:p>
            <a:r>
              <a:rPr lang="en-US" sz="9600" b="1" dirty="0">
                <a:solidFill>
                  <a:schemeClr val="bg1"/>
                </a:solidFill>
                <a:latin typeface="Century Gothic" panose="020B0502020202020204" pitchFamily="34" charset="0"/>
              </a:rPr>
              <a:t>Aim</a:t>
            </a:r>
            <a:endParaRPr lang="en-US" sz="7200" b="1" dirty="0">
              <a:solidFill>
                <a:schemeClr val="bg1"/>
              </a:solidFill>
              <a:latin typeface="Century Gothic" panose="020B0502020202020204" pitchFamily="34" charset="0"/>
            </a:endParaRPr>
          </a:p>
        </p:txBody>
      </p:sp>
      <mc:AlternateContent xmlns:mc="http://schemas.openxmlformats.org/markup-compatibility/2006">
        <mc:Choice xmlns:am3d="http://schemas.microsoft.com/office/drawing/2017/model3d" Requires="am3d">
          <p:graphicFrame>
            <p:nvGraphicFramePr>
              <p:cNvPr id="12" name="3D Model 11">
                <a:extLst>
                  <a:ext uri="{FF2B5EF4-FFF2-40B4-BE49-F238E27FC236}">
                    <a16:creationId xmlns:a16="http://schemas.microsoft.com/office/drawing/2014/main" id="{11C8C6F7-EFF2-841E-6639-2AE8A2B203A2}"/>
                  </a:ext>
                </a:extLst>
              </p:cNvPr>
              <p:cNvGraphicFramePr>
                <a:graphicFrameLocks noChangeAspect="1"/>
              </p:cNvGraphicFramePr>
              <p:nvPr>
                <p:extLst>
                  <p:ext uri="{D42A27DB-BD31-4B8C-83A1-F6EECF244321}">
                    <p14:modId xmlns:p14="http://schemas.microsoft.com/office/powerpoint/2010/main" val="1708636153"/>
                  </p:ext>
                </p:extLst>
              </p:nvPr>
            </p:nvGraphicFramePr>
            <p:xfrm rot="17569154">
              <a:off x="-714637" y="557818"/>
              <a:ext cx="6360289" cy="5160593"/>
            </p:xfrm>
            <a:graphic>
              <a:graphicData uri="http://schemas.microsoft.com/office/drawing/2017/model3d">
                <am3d:model3d r:embed="rId3">
                  <am3d:spPr>
                    <a:xfrm rot="17569154">
                      <a:off x="0" y="0"/>
                      <a:ext cx="6360289" cy="5160593"/>
                    </a:xfrm>
                    <a:prstGeom prst="rect">
                      <a:avLst/>
                    </a:prstGeom>
                  </am3d:spPr>
                  <am3d:camera>
                    <am3d:pos x="0" y="0" z="69956688"/>
                    <am3d:up dx="0" dy="36000000" dz="0"/>
                    <am3d:lookAt x="0" y="0" z="0"/>
                    <am3d:perspective fov="2700000"/>
                  </am3d:camera>
                  <am3d:trans>
                    <am3d:meterPerModelUnit n="10611" d="1000000"/>
                    <am3d:preTrans dx="0" dy="-4081357" dz="-18000000"/>
                    <am3d:scale>
                      <am3d:sx n="1000000" d="1000000"/>
                      <am3d:sy n="1000000" d="1000000"/>
                      <am3d:sz n="1000000" d="1000000"/>
                    </am3d:scale>
                    <am3d:rot ax="-3829585" ay="2636244" az="-3281331"/>
                    <am3d:postTrans dx="0" dy="0" dz="0"/>
                  </am3d:trans>
                  <am3d:raster rName="Office3DRenderer" rVer="16.0.8326">
                    <am3d:blip r:embed="rId4"/>
                  </am3d:raster>
                  <am3d:objViewport viewportSz="72552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a:extLst>
                  <a:ext uri="{FF2B5EF4-FFF2-40B4-BE49-F238E27FC236}">
                    <a16:creationId xmlns:a16="http://schemas.microsoft.com/office/drawing/2014/main" id="{11C8C6F7-EFF2-841E-6639-2AE8A2B203A2}"/>
                  </a:ext>
                </a:extLst>
              </p:cNvPr>
              <p:cNvPicPr>
                <a:picLocks noGrp="1" noRot="1" noChangeAspect="1" noMove="1" noResize="1" noEditPoints="1" noAdjustHandles="1" noChangeArrowheads="1" noChangeShapeType="1" noCrop="1"/>
              </p:cNvPicPr>
              <p:nvPr/>
            </p:nvPicPr>
            <p:blipFill>
              <a:blip r:embed="rId4"/>
              <a:stretch>
                <a:fillRect/>
              </a:stretch>
            </p:blipFill>
            <p:spPr>
              <a:xfrm rot="17569154">
                <a:off x="-714637" y="557818"/>
                <a:ext cx="6360289" cy="516059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B80FF7DE-F9C4-2421-EDA6-09FCFFB8DE90}"/>
                  </a:ext>
                </a:extLst>
              </p:cNvPr>
              <p:cNvGraphicFramePr>
                <a:graphicFrameLocks noChangeAspect="1"/>
              </p:cNvGraphicFramePr>
              <p:nvPr>
                <p:extLst>
                  <p:ext uri="{D42A27DB-BD31-4B8C-83A1-F6EECF244321}">
                    <p14:modId xmlns:p14="http://schemas.microsoft.com/office/powerpoint/2010/main" val="2454775869"/>
                  </p:ext>
                </p:extLst>
              </p:nvPr>
            </p:nvGraphicFramePr>
            <p:xfrm>
              <a:off x="2318306" y="650104"/>
              <a:ext cx="5071287" cy="2483314"/>
            </p:xfrm>
            <a:graphic>
              <a:graphicData uri="http://schemas.microsoft.com/office/drawing/2017/model3d">
                <am3d:model3d r:embed="rId5">
                  <am3d:spPr>
                    <a:xfrm>
                      <a:off x="0" y="0"/>
                      <a:ext cx="5071287" cy="2483314"/>
                    </a:xfrm>
                    <a:prstGeom prst="rect">
                      <a:avLst/>
                    </a:prstGeom>
                  </am3d:spPr>
                  <am3d:camera>
                    <am3d:pos x="0" y="0" z="47216495"/>
                    <am3d:up dx="0" dy="36000000" dz="0"/>
                    <am3d:lookAt x="0" y="0" z="0"/>
                    <am3d:perspective fov="2700000"/>
                  </am3d:camera>
                  <am3d:trans>
                    <am3d:meterPerModelUnit n="56530" d="1000000"/>
                    <am3d:preTrans dx="0" dy="0" dz="0"/>
                    <am3d:scale>
                      <am3d:sx n="1000000" d="1000000"/>
                      <am3d:sy n="1000000" d="1000000"/>
                      <am3d:sz n="1000000" d="1000000"/>
                    </am3d:scale>
                    <am3d:rot ax="-2922097" ay="-1502302" az="1543414"/>
                    <am3d:postTrans dx="0" dy="0" dz="0"/>
                  </am3d:trans>
                  <am3d:raster rName="Office3DRenderer" rVer="16.0.8326">
                    <am3d:blip r:embed="rId6"/>
                  </am3d:raster>
                  <am3d:objViewport viewportSz="54899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B80FF7DE-F9C4-2421-EDA6-09FCFFB8DE90}"/>
                  </a:ext>
                </a:extLst>
              </p:cNvPr>
              <p:cNvPicPr>
                <a:picLocks noGrp="1" noRot="1" noChangeAspect="1" noMove="1" noResize="1" noEditPoints="1" noAdjustHandles="1" noChangeArrowheads="1" noChangeShapeType="1" noCrop="1"/>
              </p:cNvPicPr>
              <p:nvPr/>
            </p:nvPicPr>
            <p:blipFill>
              <a:blip r:embed="rId6"/>
              <a:stretch>
                <a:fillRect/>
              </a:stretch>
            </p:blipFill>
            <p:spPr>
              <a:xfrm>
                <a:off x="2318306" y="650104"/>
                <a:ext cx="5071287" cy="2483314"/>
              </a:xfrm>
              <a:prstGeom prst="rect">
                <a:avLst/>
              </a:prstGeom>
            </p:spPr>
          </p:pic>
        </mc:Fallback>
      </mc:AlternateContent>
      <p:sp>
        <p:nvSpPr>
          <p:cNvPr id="6" name="TextBox 5">
            <a:extLst>
              <a:ext uri="{FF2B5EF4-FFF2-40B4-BE49-F238E27FC236}">
                <a16:creationId xmlns:a16="http://schemas.microsoft.com/office/drawing/2014/main" id="{793E1592-B540-B47C-6874-DC974BCD624B}"/>
              </a:ext>
            </a:extLst>
          </p:cNvPr>
          <p:cNvSpPr txBox="1"/>
          <p:nvPr/>
        </p:nvSpPr>
        <p:spPr>
          <a:xfrm>
            <a:off x="5558118" y="2505670"/>
            <a:ext cx="6096000" cy="3416320"/>
          </a:xfrm>
          <a:prstGeom prst="rect">
            <a:avLst/>
          </a:prstGeom>
          <a:noFill/>
        </p:spPr>
        <p:txBody>
          <a:bodyPr wrap="square" rtlCol="0">
            <a:spAutoFit/>
          </a:bodyPr>
          <a:lstStyle/>
          <a:p>
            <a:pPr algn="just"/>
            <a:r>
              <a:rPr lang="en-US" sz="3600" dirty="0">
                <a:solidFill>
                  <a:schemeClr val="bg1"/>
                </a:solidFill>
                <a:latin typeface="Century Gothic" panose="020B0502020202020204" pitchFamily="34" charset="0"/>
              </a:rPr>
              <a:t>Create an interactive multiplayer table game that combines the excitement of air hockey with innovative features.</a:t>
            </a:r>
          </a:p>
          <a:p>
            <a:pPr algn="just"/>
            <a:endParaRPr lang="en-US" sz="36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262697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2" name="3D Model 11">
                <a:extLst>
                  <a:ext uri="{FF2B5EF4-FFF2-40B4-BE49-F238E27FC236}">
                    <a16:creationId xmlns:a16="http://schemas.microsoft.com/office/drawing/2014/main" id="{11C8C6F7-EFF2-841E-6639-2AE8A2B203A2}"/>
                  </a:ext>
                </a:extLst>
              </p:cNvPr>
              <p:cNvGraphicFramePr>
                <a:graphicFrameLocks noChangeAspect="1"/>
              </p:cNvGraphicFramePr>
              <p:nvPr>
                <p:extLst>
                  <p:ext uri="{D42A27DB-BD31-4B8C-83A1-F6EECF244321}">
                    <p14:modId xmlns:p14="http://schemas.microsoft.com/office/powerpoint/2010/main" val="1596827313"/>
                  </p:ext>
                </p:extLst>
              </p:nvPr>
            </p:nvGraphicFramePr>
            <p:xfrm rot="17569154">
              <a:off x="-728610" y="543292"/>
              <a:ext cx="6388235" cy="5189646"/>
            </p:xfrm>
            <a:graphic>
              <a:graphicData uri="http://schemas.microsoft.com/office/drawing/2017/model3d">
                <am3d:model3d r:embed="rId3">
                  <am3d:spPr>
                    <a:xfrm rot="17569154">
                      <a:off x="0" y="0"/>
                      <a:ext cx="6388235" cy="5189646"/>
                    </a:xfrm>
                    <a:prstGeom prst="rect">
                      <a:avLst/>
                    </a:prstGeom>
                  </am3d:spPr>
                  <am3d:camera>
                    <am3d:pos x="0" y="0" z="69956688"/>
                    <am3d:up dx="0" dy="36000000" dz="0"/>
                    <am3d:lookAt x="0" y="0" z="0"/>
                    <am3d:perspective fov="2700000"/>
                  </am3d:camera>
                  <am3d:trans>
                    <am3d:meterPerModelUnit n="10611" d="1000000"/>
                    <am3d:preTrans dx="0" dy="-4081357" dz="-18000000"/>
                    <am3d:scale>
                      <am3d:sx n="1000000" d="1000000"/>
                      <am3d:sy n="1000000" d="1000000"/>
                      <am3d:sz n="1000000" d="1000000"/>
                    </am3d:scale>
                    <am3d:rot ax="-3829585" ay="2636244" az="-3281331"/>
                    <am3d:postTrans dx="0" dy="0" dz="0"/>
                  </am3d:trans>
                  <am3d:raster rName="Office3DRenderer" rVer="16.0.8326">
                    <am3d:blip r:embed="rId4"/>
                  </am3d:raster>
                  <am3d:objViewport viewportSz="72553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a:extLst>
                  <a:ext uri="{FF2B5EF4-FFF2-40B4-BE49-F238E27FC236}">
                    <a16:creationId xmlns:a16="http://schemas.microsoft.com/office/drawing/2014/main" id="{11C8C6F7-EFF2-841E-6639-2AE8A2B203A2}"/>
                  </a:ext>
                </a:extLst>
              </p:cNvPr>
              <p:cNvPicPr>
                <a:picLocks noGrp="1" noRot="1" noChangeAspect="1" noMove="1" noResize="1" noEditPoints="1" noAdjustHandles="1" noChangeArrowheads="1" noChangeShapeType="1" noCrop="1"/>
              </p:cNvPicPr>
              <p:nvPr/>
            </p:nvPicPr>
            <p:blipFill>
              <a:blip r:embed="rId4"/>
              <a:stretch>
                <a:fillRect/>
              </a:stretch>
            </p:blipFill>
            <p:spPr>
              <a:xfrm rot="17569154">
                <a:off x="-728610" y="543292"/>
                <a:ext cx="6388235" cy="518964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B80FF7DE-F9C4-2421-EDA6-09FCFFB8DE90}"/>
                  </a:ext>
                </a:extLst>
              </p:cNvPr>
              <p:cNvGraphicFramePr>
                <a:graphicFrameLocks noChangeAspect="1"/>
              </p:cNvGraphicFramePr>
              <p:nvPr>
                <p:extLst>
                  <p:ext uri="{D42A27DB-BD31-4B8C-83A1-F6EECF244321}">
                    <p14:modId xmlns:p14="http://schemas.microsoft.com/office/powerpoint/2010/main" val="1514526892"/>
                  </p:ext>
                </p:extLst>
              </p:nvPr>
            </p:nvGraphicFramePr>
            <p:xfrm>
              <a:off x="2318306" y="650104"/>
              <a:ext cx="5071287" cy="2483314"/>
            </p:xfrm>
            <a:graphic>
              <a:graphicData uri="http://schemas.microsoft.com/office/drawing/2017/model3d">
                <am3d:model3d r:embed="rId5">
                  <am3d:spPr>
                    <a:xfrm>
                      <a:off x="0" y="0"/>
                      <a:ext cx="5071287" cy="2483314"/>
                    </a:xfrm>
                    <a:prstGeom prst="rect">
                      <a:avLst/>
                    </a:prstGeom>
                  </am3d:spPr>
                  <am3d:camera>
                    <am3d:pos x="0" y="0" z="47216495"/>
                    <am3d:up dx="0" dy="36000000" dz="0"/>
                    <am3d:lookAt x="0" y="0" z="0"/>
                    <am3d:perspective fov="2700000"/>
                  </am3d:camera>
                  <am3d:trans>
                    <am3d:meterPerModelUnit n="56530" d="1000000"/>
                    <am3d:preTrans dx="0" dy="0" dz="0"/>
                    <am3d:scale>
                      <am3d:sx n="1000000" d="1000000"/>
                      <am3d:sy n="1000000" d="1000000"/>
                      <am3d:sz n="1000000" d="1000000"/>
                    </am3d:scale>
                    <am3d:rot ax="-2922097" ay="-1502302" az="1543414"/>
                    <am3d:postTrans dx="0" dy="0" dz="0"/>
                  </am3d:trans>
                  <am3d:raster rName="Office3DRenderer" rVer="16.0.8326">
                    <am3d:blip r:embed="rId6"/>
                  </am3d:raster>
                  <am3d:objViewport viewportSz="54899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B80FF7DE-F9C4-2421-EDA6-09FCFFB8DE90}"/>
                  </a:ext>
                </a:extLst>
              </p:cNvPr>
              <p:cNvPicPr>
                <a:picLocks noGrp="1" noRot="1" noChangeAspect="1" noMove="1" noResize="1" noEditPoints="1" noAdjustHandles="1" noChangeArrowheads="1" noChangeShapeType="1" noCrop="1"/>
              </p:cNvPicPr>
              <p:nvPr/>
            </p:nvPicPr>
            <p:blipFill>
              <a:blip r:embed="rId6"/>
              <a:stretch>
                <a:fillRect/>
              </a:stretch>
            </p:blipFill>
            <p:spPr>
              <a:xfrm>
                <a:off x="2318306" y="650104"/>
                <a:ext cx="5071287" cy="2483314"/>
              </a:xfrm>
              <a:prstGeom prst="rect">
                <a:avLst/>
              </a:prstGeom>
            </p:spPr>
          </p:pic>
        </mc:Fallback>
      </mc:AlternateContent>
      <p:sp>
        <p:nvSpPr>
          <p:cNvPr id="6" name="TextBox 5">
            <a:extLst>
              <a:ext uri="{FF2B5EF4-FFF2-40B4-BE49-F238E27FC236}">
                <a16:creationId xmlns:a16="http://schemas.microsoft.com/office/drawing/2014/main" id="{793E1592-B540-B47C-6874-DC974BCD624B}"/>
              </a:ext>
            </a:extLst>
          </p:cNvPr>
          <p:cNvSpPr txBox="1"/>
          <p:nvPr/>
        </p:nvSpPr>
        <p:spPr>
          <a:xfrm>
            <a:off x="5169895" y="1950823"/>
            <a:ext cx="6851775" cy="4047262"/>
          </a:xfrm>
          <a:prstGeom prst="rect">
            <a:avLst/>
          </a:prstGeom>
          <a:noFill/>
        </p:spPr>
        <p:txBody>
          <a:bodyPr wrap="square" rtlCol="0">
            <a:spAutoFit/>
          </a:bodyPr>
          <a:lstStyle/>
          <a:p>
            <a:pPr marL="160020" indent="-160020" algn="just" defTabSz="512064">
              <a:spcAft>
                <a:spcPts val="600"/>
              </a:spcAft>
              <a:buFont typeface="Arial" panose="020B0604020202020204" pitchFamily="34" charset="0"/>
              <a:buChar char="•"/>
            </a:pPr>
            <a:r>
              <a:rPr lang="en-US" sz="3600" dirty="0">
                <a:solidFill>
                  <a:schemeClr val="bg1"/>
                </a:solidFill>
                <a:latin typeface="Century Gothic" panose="020B0502020202020204" pitchFamily="34" charset="0"/>
              </a:rPr>
              <a:t>Design and build the game with two game modes including an autonomous gameplay mode.</a:t>
            </a:r>
          </a:p>
          <a:p>
            <a:pPr marL="160020" indent="-160020" algn="just" defTabSz="512064">
              <a:spcAft>
                <a:spcPts val="600"/>
              </a:spcAft>
              <a:buFont typeface="Arial" panose="020B0604020202020204" pitchFamily="34" charset="0"/>
              <a:buChar char="•"/>
            </a:pPr>
            <a:r>
              <a:rPr lang="en-US" sz="3600" dirty="0">
                <a:solidFill>
                  <a:schemeClr val="bg1"/>
                </a:solidFill>
                <a:latin typeface="Century Gothic" panose="020B0502020202020204" pitchFamily="34" charset="0"/>
              </a:rPr>
              <a:t>Ensure an enjoyable experience regardless of player availability.</a:t>
            </a:r>
          </a:p>
        </p:txBody>
      </p:sp>
      <p:sp>
        <p:nvSpPr>
          <p:cNvPr id="4" name="TextBox 3">
            <a:extLst>
              <a:ext uri="{FF2B5EF4-FFF2-40B4-BE49-F238E27FC236}">
                <a16:creationId xmlns:a16="http://schemas.microsoft.com/office/drawing/2014/main" id="{13E6F8E4-3C00-09A1-1155-2E628AE3BF2C}"/>
              </a:ext>
            </a:extLst>
          </p:cNvPr>
          <p:cNvSpPr txBox="1"/>
          <p:nvPr/>
        </p:nvSpPr>
        <p:spPr>
          <a:xfrm>
            <a:off x="5116107" y="241004"/>
            <a:ext cx="7734721" cy="1569660"/>
          </a:xfrm>
          <a:prstGeom prst="rect">
            <a:avLst/>
          </a:prstGeom>
          <a:noFill/>
        </p:spPr>
        <p:txBody>
          <a:bodyPr wrap="square" rtlCol="0">
            <a:spAutoFit/>
          </a:bodyPr>
          <a:lstStyle/>
          <a:p>
            <a:r>
              <a:rPr lang="en-US" sz="9600" b="1" dirty="0">
                <a:solidFill>
                  <a:schemeClr val="bg1"/>
                </a:solidFill>
                <a:latin typeface="Century Gothic" panose="020B0502020202020204" pitchFamily="34" charset="0"/>
              </a:rPr>
              <a:t>Objectives</a:t>
            </a:r>
            <a:endParaRPr lang="en-US" sz="72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90803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E6F8E4-3C00-09A1-1155-2E628AE3BF2C}"/>
              </a:ext>
            </a:extLst>
          </p:cNvPr>
          <p:cNvSpPr txBox="1"/>
          <p:nvPr/>
        </p:nvSpPr>
        <p:spPr>
          <a:xfrm>
            <a:off x="780228" y="382011"/>
            <a:ext cx="7734721" cy="3046988"/>
          </a:xfrm>
          <a:prstGeom prst="rect">
            <a:avLst/>
          </a:prstGeom>
          <a:noFill/>
        </p:spPr>
        <p:txBody>
          <a:bodyPr wrap="square" rtlCol="0">
            <a:spAutoFit/>
          </a:bodyPr>
          <a:lstStyle/>
          <a:p>
            <a:r>
              <a:rPr lang="en-US" sz="9600" b="1" dirty="0">
                <a:solidFill>
                  <a:schemeClr val="bg1"/>
                </a:solidFill>
                <a:latin typeface="Century Gothic" panose="020B0502020202020204" pitchFamily="34" charset="0"/>
              </a:rPr>
              <a:t>Proposed Solution</a:t>
            </a:r>
            <a:endParaRPr lang="en-US" sz="7200" b="1" dirty="0">
              <a:solidFill>
                <a:schemeClr val="bg1"/>
              </a:solidFill>
              <a:latin typeface="Century Gothic" panose="020B0502020202020204" pitchFamily="34" charset="0"/>
            </a:endParaRPr>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6EDFB4AA-1ABA-AFA6-DAF2-2F3B0BB9F2A2}"/>
                  </a:ext>
                </a:extLst>
              </p:cNvPr>
              <p:cNvGraphicFramePr>
                <a:graphicFrameLocks noChangeAspect="1"/>
              </p:cNvGraphicFramePr>
              <p:nvPr>
                <p:extLst>
                  <p:ext uri="{D42A27DB-BD31-4B8C-83A1-F6EECF244321}">
                    <p14:modId xmlns:p14="http://schemas.microsoft.com/office/powerpoint/2010/main" val="3672519040"/>
                  </p:ext>
                </p:extLst>
              </p:nvPr>
            </p:nvGraphicFramePr>
            <p:xfrm>
              <a:off x="5172486" y="919738"/>
              <a:ext cx="6589206" cy="4951427"/>
            </p:xfrm>
            <a:graphic>
              <a:graphicData uri="http://schemas.microsoft.com/office/drawing/2017/model3d">
                <am3d:model3d r:embed="rId3">
                  <am3d:spPr>
                    <a:xfrm>
                      <a:off x="0" y="0"/>
                      <a:ext cx="6589206" cy="4951427"/>
                    </a:xfrm>
                    <a:prstGeom prst="rect">
                      <a:avLst/>
                    </a:prstGeom>
                  </am3d:spPr>
                  <am3d:camera>
                    <am3d:pos x="0" y="0" z="65059395"/>
                    <am3d:up dx="0" dy="36000000" dz="0"/>
                    <am3d:lookAt x="0" y="0" z="0"/>
                    <am3d:perspective fov="2700000"/>
                  </am3d:camera>
                  <am3d:trans>
                    <am3d:meterPerModelUnit n="4835" d="1000000"/>
                    <am3d:preTrans dx="-452610" dy="-6702126" dz="348161"/>
                    <am3d:scale>
                      <am3d:sx n="1000000" d="1000000"/>
                      <am3d:sy n="1000000" d="1000000"/>
                      <am3d:sz n="1000000" d="1000000"/>
                    </am3d:scale>
                    <am3d:rot ax="9779284" ay="-2181809" az="-10183064"/>
                    <am3d:postTrans dx="0" dy="0" dz="0"/>
                  </am3d:trans>
                  <am3d:raster rName="Office3DRenderer" rVer="16.0.8326">
                    <am3d:blip r:embed="rId4"/>
                  </am3d:raster>
                  <am3d:objViewport viewportSz="76175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6EDFB4AA-1ABA-AFA6-DAF2-2F3B0BB9F2A2}"/>
                  </a:ext>
                </a:extLst>
              </p:cNvPr>
              <p:cNvPicPr>
                <a:picLocks noGrp="1" noRot="1" noChangeAspect="1" noMove="1" noResize="1" noEditPoints="1" noAdjustHandles="1" noChangeArrowheads="1" noChangeShapeType="1" noCrop="1"/>
              </p:cNvPicPr>
              <p:nvPr/>
            </p:nvPicPr>
            <p:blipFill>
              <a:blip r:embed="rId4"/>
              <a:stretch>
                <a:fillRect/>
              </a:stretch>
            </p:blipFill>
            <p:spPr>
              <a:xfrm>
                <a:off x="5172486" y="919738"/>
                <a:ext cx="6589206" cy="4951427"/>
              </a:xfrm>
              <a:prstGeom prst="rect">
                <a:avLst/>
              </a:prstGeom>
            </p:spPr>
          </p:pic>
        </mc:Fallback>
      </mc:AlternateContent>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5274" y="3428999"/>
            <a:ext cx="2442166" cy="2442166"/>
          </a:xfrm>
          <a:prstGeom prst="rect">
            <a:avLst/>
          </a:prstGeom>
        </p:spPr>
      </p:pic>
    </p:spTree>
    <p:extLst>
      <p:ext uri="{BB962C8B-B14F-4D97-AF65-F5344CB8AC3E}">
        <p14:creationId xmlns:p14="http://schemas.microsoft.com/office/powerpoint/2010/main" val="446294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AB01E"/>
        </a:solidFill>
        <a:effectLst/>
      </p:bgPr>
    </p:bg>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6EDFB4AA-1ABA-AFA6-DAF2-2F3B0BB9F2A2}"/>
                  </a:ext>
                </a:extLst>
              </p:cNvPr>
              <p:cNvGraphicFramePr>
                <a:graphicFrameLocks noChangeAspect="1"/>
              </p:cNvGraphicFramePr>
              <p:nvPr>
                <p:extLst>
                  <p:ext uri="{D42A27DB-BD31-4B8C-83A1-F6EECF244321}">
                    <p14:modId xmlns:p14="http://schemas.microsoft.com/office/powerpoint/2010/main" val="2509886122"/>
                  </p:ext>
                </p:extLst>
              </p:nvPr>
            </p:nvGraphicFramePr>
            <p:xfrm>
              <a:off x="1415488" y="-1708968"/>
              <a:ext cx="10490574" cy="8243952"/>
            </p:xfrm>
            <a:graphic>
              <a:graphicData uri="http://schemas.microsoft.com/office/drawing/2017/model3d">
                <am3d:model3d r:embed="rId3">
                  <am3d:spPr>
                    <a:xfrm>
                      <a:off x="0" y="0"/>
                      <a:ext cx="10490574" cy="8243952"/>
                    </a:xfrm>
                    <a:prstGeom prst="rect">
                      <a:avLst/>
                    </a:prstGeom>
                  </am3d:spPr>
                  <am3d:camera>
                    <am3d:pos x="0" y="0" z="65059395"/>
                    <am3d:up dx="0" dy="36000000" dz="0"/>
                    <am3d:lookAt x="0" y="0" z="0"/>
                    <am3d:perspective fov="2700000"/>
                  </am3d:camera>
                  <am3d:trans>
                    <am3d:meterPerModelUnit n="4835" d="1000000"/>
                    <am3d:preTrans dx="-452610" dy="-6702126" dz="348161"/>
                    <am3d:scale>
                      <am3d:sx n="1000000" d="1000000"/>
                      <am3d:sy n="1000000" d="1000000"/>
                      <am3d:sz n="1000000" d="1000000"/>
                    </am3d:scale>
                    <am3d:rot ax="9443546" ay="-2668653" az="-9824089"/>
                    <am3d:postTrans dx="0" dy="0" dz="0"/>
                  </am3d:trans>
                  <am3d:raster rName="Office3DRenderer" rVer="16.0.8326">
                    <am3d:blip r:embed="rId4"/>
                  </am3d:raster>
                  <am3d:objViewport viewportSz="118233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6EDFB4AA-1ABA-AFA6-DAF2-2F3B0BB9F2A2}"/>
                  </a:ext>
                </a:extLst>
              </p:cNvPr>
              <p:cNvPicPr>
                <a:picLocks noGrp="1" noRot="1" noChangeAspect="1" noMove="1" noResize="1" noEditPoints="1" noAdjustHandles="1" noChangeArrowheads="1" noChangeShapeType="1" noCrop="1"/>
              </p:cNvPicPr>
              <p:nvPr/>
            </p:nvPicPr>
            <p:blipFill>
              <a:blip r:embed="rId4"/>
              <a:stretch>
                <a:fillRect/>
              </a:stretch>
            </p:blipFill>
            <p:spPr>
              <a:xfrm>
                <a:off x="1415488" y="-1708968"/>
                <a:ext cx="10490574" cy="8243952"/>
              </a:xfrm>
              <a:prstGeom prst="rect">
                <a:avLst/>
              </a:prstGeom>
            </p:spPr>
          </p:pic>
        </mc:Fallback>
      </mc:AlternateContent>
      <p:pic>
        <p:nvPicPr>
          <p:cNvPr id="7" name="Picture 6" descr="A logo with a green circle and black text&#10;&#10;Description automatically generated">
            <a:extLst>
              <a:ext uri="{FF2B5EF4-FFF2-40B4-BE49-F238E27FC236}">
                <a16:creationId xmlns:a16="http://schemas.microsoft.com/office/drawing/2014/main" id="{007DDC06-E8A7-0480-90BF-3BA55B47A4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156" y="4959363"/>
            <a:ext cx="1737475" cy="1737475"/>
          </a:xfrm>
          <a:prstGeom prst="rect">
            <a:avLst/>
          </a:prstGeom>
        </p:spPr>
      </p:pic>
      <p:sp>
        <p:nvSpPr>
          <p:cNvPr id="4" name="TextBox 3">
            <a:extLst>
              <a:ext uri="{FF2B5EF4-FFF2-40B4-BE49-F238E27FC236}">
                <a16:creationId xmlns:a16="http://schemas.microsoft.com/office/drawing/2014/main" id="{13E6F8E4-3C00-09A1-1155-2E628AE3BF2C}"/>
              </a:ext>
            </a:extLst>
          </p:cNvPr>
          <p:cNvSpPr txBox="1"/>
          <p:nvPr/>
        </p:nvSpPr>
        <p:spPr>
          <a:xfrm>
            <a:off x="780229" y="382011"/>
            <a:ext cx="6589206" cy="830997"/>
          </a:xfrm>
          <a:prstGeom prst="rect">
            <a:avLst/>
          </a:prstGeom>
          <a:noFill/>
        </p:spPr>
        <p:txBody>
          <a:bodyPr wrap="square" rtlCol="0">
            <a:spAutoFit/>
          </a:bodyPr>
          <a:lstStyle/>
          <a:p>
            <a:r>
              <a:rPr lang="en-US" sz="4800" b="1" dirty="0">
                <a:solidFill>
                  <a:schemeClr val="bg1"/>
                </a:solidFill>
                <a:latin typeface="Century Gothic" panose="020B0502020202020204" pitchFamily="34" charset="0"/>
              </a:rPr>
              <a:t>Proposed Solution</a:t>
            </a:r>
            <a:endParaRPr lang="en-US" sz="36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4136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2767</TotalTime>
  <Words>2703</Words>
  <Application>Microsoft Office PowerPoint</Application>
  <PresentationFormat>Widescreen</PresentationFormat>
  <Paragraphs>406</Paragraphs>
  <Slides>59</Slides>
  <Notes>59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Aptos</vt:lpstr>
      <vt:lpstr>Aptos (Body)</vt:lpstr>
      <vt:lpstr>Aptos Display</vt:lpstr>
      <vt:lpstr>Arial</vt:lpstr>
      <vt:lpstr>Century Gothic</vt:lpstr>
      <vt:lpstr>Consolas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Roshana Helapalla</dc:creator>
  <cp:lastModifiedBy>Roshana Helapalla</cp:lastModifiedBy>
  <cp:revision>81</cp:revision>
  <dcterms:created xsi:type="dcterms:W3CDTF">2024-06-28T06:56:58Z</dcterms:created>
  <dcterms:modified xsi:type="dcterms:W3CDTF">2024-07-19T03:42:23Z</dcterms:modified>
</cp:coreProperties>
</file>